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2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114F-DB2F-4454-BE7B-6EB77986D1C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F84-935A-48E3-9994-943183A39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608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114F-DB2F-4454-BE7B-6EB77986D1C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F84-935A-48E3-9994-943183A39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775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114F-DB2F-4454-BE7B-6EB77986D1C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F84-935A-48E3-9994-943183A39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013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114F-DB2F-4454-BE7B-6EB77986D1C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F84-935A-48E3-9994-943183A39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911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114F-DB2F-4454-BE7B-6EB77986D1C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F84-935A-48E3-9994-943183A39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364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114F-DB2F-4454-BE7B-6EB77986D1C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F84-935A-48E3-9994-943183A39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435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114F-DB2F-4454-BE7B-6EB77986D1C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F84-935A-48E3-9994-943183A39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9835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114F-DB2F-4454-BE7B-6EB77986D1C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F84-935A-48E3-9994-943183A39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500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114F-DB2F-4454-BE7B-6EB77986D1C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F84-935A-48E3-9994-943183A39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01469" y="10886"/>
            <a:ext cx="1390005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phrase.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Move the sparkles as you like.</a:t>
            </a:r>
            <a:endParaRPr lang="en-US" sz="16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Note: This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animation looks best on a dark background.</a:t>
            </a:r>
            <a:endParaRPr lang="en-US" sz="16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034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114F-DB2F-4454-BE7B-6EB77986D1C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F84-935A-48E3-9994-943183A39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112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114F-DB2F-4454-BE7B-6EB77986D1C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5F84-935A-48E3-9994-943183A39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695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114F-DB2F-4454-BE7B-6EB77986D1C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5F84-935A-48E3-9994-943183A39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7879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uka%20bekap\Videos\albizia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572528" cy="1285860"/>
          </a:xfrm>
        </p:spPr>
        <p:txBody>
          <a:bodyPr/>
          <a:lstStyle/>
          <a:p>
            <a:r>
              <a:rPr lang="en-US" dirty="0" err="1" smtClean="0"/>
              <a:t>Albizia</a:t>
            </a:r>
            <a:r>
              <a:rPr lang="en-US" dirty="0" smtClean="0"/>
              <a:t> </a:t>
            </a:r>
            <a:r>
              <a:rPr lang="en-US" dirty="0" err="1" smtClean="0"/>
              <a:t>julibrissin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dragan</a:t>
            </a:r>
            <a:endParaRPr lang="en-US"/>
          </a:p>
        </p:txBody>
      </p:sp>
      <p:pic>
        <p:nvPicPr>
          <p:cNvPr id="4" name="Picture 3" descr="DSC_0011_18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060" y="1428736"/>
            <a:ext cx="9771451" cy="5429263"/>
          </a:xfrm>
          <a:prstGeom prst="rect">
            <a:avLst/>
          </a:prstGeom>
        </p:spPr>
      </p:pic>
      <p:pic>
        <p:nvPicPr>
          <p:cNvPr id="5" name="Picture 4" descr="26c4fc9f5f5375116946417d418152e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928802"/>
            <a:ext cx="1485900" cy="1733550"/>
          </a:xfrm>
          <a:prstGeom prst="rect">
            <a:avLst/>
          </a:prstGeom>
        </p:spPr>
      </p:pic>
      <p:pic>
        <p:nvPicPr>
          <p:cNvPr id="6" name="Picture 5" descr="26c4fc9f5f5375116946417d418152e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24" y="1571612"/>
            <a:ext cx="1485900" cy="17335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9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43108" y="6000768"/>
            <a:ext cx="351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dirty="0" smtClean="0">
                <a:solidFill>
                  <a:srgbClr val="FE0214"/>
                </a:solidFill>
              </a:rPr>
              <a:t>Obrazovanje ploda</a:t>
            </a:r>
            <a:endParaRPr lang="en-US" sz="3200" dirty="0">
              <a:solidFill>
                <a:srgbClr val="FE021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57275" y="0"/>
            <a:ext cx="70294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r="12415"/>
          <a:stretch>
            <a:fillRect/>
          </a:stretch>
        </p:blipFill>
        <p:spPr>
          <a:xfrm>
            <a:off x="0" y="1571612"/>
            <a:ext cx="7358082" cy="52863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E0214"/>
                </a:solidFill>
              </a:rPr>
              <a:t>Mahunast plod je dužine 12-18 cm, sadrži semenke, i posle sazrevanja semenki u kasnu jesen menja boju u tamno smeđe. Zimi mahune dugo ostaju na stablu.</a:t>
            </a:r>
            <a:endParaRPr lang="en-US" sz="3200" dirty="0">
              <a:solidFill>
                <a:srgbClr val="FE0214"/>
              </a:solidFill>
            </a:endParaRPr>
          </a:p>
        </p:txBody>
      </p:sp>
      <p:pic>
        <p:nvPicPr>
          <p:cNvPr id="4" name="Picture 3" descr="Albizia_fr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1610779"/>
            <a:ext cx="1071538" cy="52472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429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sz="3200" dirty="0" err="1" smtClean="0">
                <a:solidFill>
                  <a:srgbClr val="FE0214"/>
                </a:solidFill>
              </a:rPr>
              <a:t>Voli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zaštićeno</a:t>
            </a:r>
            <a:r>
              <a:rPr lang="en-US" sz="3200" dirty="0" smtClean="0">
                <a:solidFill>
                  <a:srgbClr val="FE0214"/>
                </a:solidFill>
              </a:rPr>
              <a:t>, </a:t>
            </a:r>
            <a:r>
              <a:rPr lang="en-US" sz="3200" dirty="0" err="1" smtClean="0">
                <a:solidFill>
                  <a:srgbClr val="FE0214"/>
                </a:solidFill>
              </a:rPr>
              <a:t>sunčano</a:t>
            </a:r>
            <a:r>
              <a:rPr lang="en-US" sz="3200" dirty="0" smtClean="0">
                <a:solidFill>
                  <a:srgbClr val="FE0214"/>
                </a:solidFill>
              </a:rPr>
              <a:t>, </a:t>
            </a:r>
            <a:r>
              <a:rPr lang="en-US" sz="3200" dirty="0" err="1" smtClean="0">
                <a:solidFill>
                  <a:srgbClr val="FE0214"/>
                </a:solidFill>
              </a:rPr>
              <a:t>toplo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mesto</a:t>
            </a:r>
            <a:r>
              <a:rPr lang="en-US" sz="3200" dirty="0" smtClean="0">
                <a:solidFill>
                  <a:srgbClr val="FE0214"/>
                </a:solidFill>
              </a:rPr>
              <a:t>. </a:t>
            </a:r>
            <a:r>
              <a:rPr lang="en-US" sz="3200" dirty="0" err="1" smtClean="0">
                <a:solidFill>
                  <a:srgbClr val="FE0214"/>
                </a:solidFill>
              </a:rPr>
              <a:t>Umereno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suvo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tlo</a:t>
            </a:r>
            <a:r>
              <a:rPr lang="en-US" sz="3200" dirty="0" smtClean="0">
                <a:solidFill>
                  <a:srgbClr val="FE0214"/>
                </a:solidFill>
              </a:rPr>
              <a:t>. </a:t>
            </a:r>
            <a:r>
              <a:rPr lang="en-US" sz="3200" dirty="0" err="1" smtClean="0">
                <a:solidFill>
                  <a:srgbClr val="FE0214"/>
                </a:solidFill>
              </a:rPr>
              <a:t>Odgovara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joj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svaka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zemlja</a:t>
            </a:r>
            <a:r>
              <a:rPr lang="en-US" sz="3200" dirty="0" smtClean="0">
                <a:solidFill>
                  <a:srgbClr val="FE0214"/>
                </a:solidFill>
              </a:rPr>
              <a:t>, </a:t>
            </a:r>
            <a:r>
              <a:rPr lang="en-US" sz="3200" dirty="0" err="1" smtClean="0">
                <a:solidFill>
                  <a:srgbClr val="FE0214"/>
                </a:solidFill>
              </a:rPr>
              <a:t>ni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kreč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ni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slano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tlo</a:t>
            </a:r>
            <a:r>
              <a:rPr lang="en-US" sz="3200" dirty="0" smtClean="0">
                <a:solidFill>
                  <a:srgbClr val="FE0214"/>
                </a:solidFill>
              </a:rPr>
              <a:t> ne </a:t>
            </a:r>
            <a:r>
              <a:rPr lang="en-US" sz="3200" dirty="0" err="1" smtClean="0">
                <a:solidFill>
                  <a:srgbClr val="FE0214"/>
                </a:solidFill>
              </a:rPr>
              <a:t>smetaju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razvoju</a:t>
            </a:r>
            <a:endParaRPr lang="en-US" sz="3200" dirty="0">
              <a:solidFill>
                <a:srgbClr val="FE0214"/>
              </a:solidFill>
            </a:endParaRPr>
          </a:p>
        </p:txBody>
      </p:sp>
      <p:pic>
        <p:nvPicPr>
          <p:cNvPr id="4" name="Picture 3" descr="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0"/>
            <a:ext cx="3000364" cy="33214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ju sumer chocolat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28662" y="628652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rgbClr val="FE0214"/>
                </a:solidFill>
              </a:rPr>
              <a:t>Albizia julibrissin “Sumer Chocolate”</a:t>
            </a:r>
            <a:endParaRPr lang="en-US" sz="3200" dirty="0">
              <a:solidFill>
                <a:srgbClr val="FE021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jusc73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847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FE0214"/>
                </a:solidFill>
              </a:rPr>
              <a:t>RAZMNOŽAVANJE</a:t>
            </a:r>
            <a:br>
              <a:rPr lang="vi-VN" sz="2400" dirty="0" smtClean="0">
                <a:solidFill>
                  <a:srgbClr val="FE0214"/>
                </a:solidFill>
              </a:rPr>
            </a:br>
            <a:r>
              <a:rPr lang="vi-VN" sz="2400" dirty="0" smtClean="0">
                <a:solidFill>
                  <a:srgbClr val="FE0214"/>
                </a:solidFill>
              </a:rPr>
              <a:t/>
            </a:r>
            <a:br>
              <a:rPr lang="vi-VN" sz="2400" dirty="0" smtClean="0">
                <a:solidFill>
                  <a:srgbClr val="FE0214"/>
                </a:solidFill>
              </a:rPr>
            </a:br>
            <a:r>
              <a:rPr lang="vi-VN" sz="2400" dirty="0" smtClean="0">
                <a:solidFill>
                  <a:srgbClr val="FE0214"/>
                </a:solidFill>
              </a:rPr>
              <a:t>Albizia julibrissin razmnožavamo semenom u maju na slobodnom ili početkom aprila u plastenicima (staklenicima). Seme koje sazreva u kasnu jesen prikupljamo i držimo na haladnom i suvom mestu. Pre setve se vrši skarifikacija ili se potapa u vruću vodu, da bi tanka ali čvrsta ljuštura semena omekla i pukla.</a:t>
            </a:r>
            <a:br>
              <a:rPr lang="vi-VN" sz="2400" dirty="0" smtClean="0">
                <a:solidFill>
                  <a:srgbClr val="FE0214"/>
                </a:solidFill>
              </a:rPr>
            </a:br>
            <a:r>
              <a:rPr lang="vi-VN" sz="2400" dirty="0" smtClean="0">
                <a:solidFill>
                  <a:srgbClr val="FE0214"/>
                </a:solidFill>
              </a:rPr>
              <a:t>Sadnice su veoma osetljive na hladnoću pa ih u prvoj godini zimi obavezno treba pokrivati.</a:t>
            </a:r>
            <a:br>
              <a:rPr lang="vi-VN" sz="2400" dirty="0" smtClean="0">
                <a:solidFill>
                  <a:srgbClr val="FE0214"/>
                </a:solidFill>
              </a:rPr>
            </a:br>
            <a:r>
              <a:rPr lang="vi-VN" sz="2400" dirty="0" smtClean="0">
                <a:solidFill>
                  <a:srgbClr val="FE0214"/>
                </a:solidFill>
              </a:rPr>
              <a:t/>
            </a:r>
            <a:br>
              <a:rPr lang="vi-VN" sz="2400" dirty="0" smtClean="0">
                <a:solidFill>
                  <a:srgbClr val="FE0214"/>
                </a:solidFill>
              </a:rPr>
            </a:br>
            <a:r>
              <a:rPr lang="vi-VN" sz="2400" dirty="0" smtClean="0">
                <a:solidFill>
                  <a:srgbClr val="FE0214"/>
                </a:solidFill>
              </a:rPr>
              <a:t>UZGOJ</a:t>
            </a:r>
            <a:br>
              <a:rPr lang="vi-VN" sz="2400" dirty="0" smtClean="0">
                <a:solidFill>
                  <a:srgbClr val="FE0214"/>
                </a:solidFill>
              </a:rPr>
            </a:br>
            <a:r>
              <a:rPr lang="vi-VN" sz="2400" dirty="0" smtClean="0">
                <a:solidFill>
                  <a:srgbClr val="FE0214"/>
                </a:solidFill>
              </a:rPr>
              <a:t>Zbog preosetljivosti na hladnoću sadnice na početku treba držati na toplom mestu, u rastresitoj zemlji bogatoj krečom. Na slobodnom je moguće da će u prvoj godini narasti 1,5-2 m. Sklona je smrzavanju pri vrhu, ali nove izdanke ponovo tera iz korena i donosi dugačke izdanke. Zbog toga se pribegava orezivanju vrha stabla u septembru. Kod uzgoja u kontejnerima ima usporen rast pa se ako je u cilju prodaje tek u proleće presađuju u kontejnere.</a:t>
            </a:r>
            <a:endParaRPr lang="en-US" sz="2400" dirty="0">
              <a:solidFill>
                <a:srgbClr val="FE0214"/>
              </a:solidFill>
            </a:endParaRPr>
          </a:p>
        </p:txBody>
      </p:sp>
      <p:pic>
        <p:nvPicPr>
          <p:cNvPr id="3" name="Picture 2" descr="26c4fc9f5f5375116946417d418152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928934"/>
            <a:ext cx="1485900" cy="1733550"/>
          </a:xfrm>
          <a:prstGeom prst="rect">
            <a:avLst/>
          </a:prstGeom>
        </p:spPr>
      </p:pic>
      <p:pic>
        <p:nvPicPr>
          <p:cNvPr id="4" name="Picture 3" descr="26c4fc9f5f5375116946417d418152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814" y="-357214"/>
            <a:ext cx="1102186" cy="1285884"/>
          </a:xfrm>
          <a:prstGeom prst="rect">
            <a:avLst/>
          </a:prstGeom>
        </p:spPr>
      </p:pic>
      <p:pic>
        <p:nvPicPr>
          <p:cNvPr id="5" name="Picture 4" descr="26c4fc9f5f5375116946417d418152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1857364"/>
            <a:ext cx="1985966" cy="23169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lbizi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0" y="-11430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00108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E0214"/>
                </a:solidFill>
              </a:rPr>
              <a:t>Albizia</a:t>
            </a:r>
            <a:r>
              <a:rPr lang="en-US" sz="3200" b="1" dirty="0" smtClean="0">
                <a:solidFill>
                  <a:srgbClr val="FE0214"/>
                </a:solidFill>
              </a:rPr>
              <a:t> - </a:t>
            </a:r>
            <a:r>
              <a:rPr lang="en-US" sz="3200" b="1" dirty="0" err="1" smtClean="0">
                <a:solidFill>
                  <a:srgbClr val="FE0214"/>
                </a:solidFill>
              </a:rPr>
              <a:t>svileni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bagrem</a:t>
            </a:r>
            <a:r>
              <a:rPr lang="sr-Latn-RS" sz="3200" b="1" dirty="0" smtClean="0">
                <a:solidFill>
                  <a:srgbClr val="FE0214"/>
                </a:solidFill>
              </a:rPr>
              <a:t> -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sutropsk</a:t>
            </a:r>
            <a:r>
              <a:rPr lang="sr-Latn-RS" sz="3200" b="1" dirty="0" smtClean="0">
                <a:solidFill>
                  <a:srgbClr val="FE0214"/>
                </a:solidFill>
              </a:rPr>
              <a:t>i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pojas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od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Persije</a:t>
            </a:r>
            <a:r>
              <a:rPr lang="en-US" sz="3200" b="1" dirty="0" smtClean="0">
                <a:solidFill>
                  <a:srgbClr val="FE0214"/>
                </a:solidFill>
              </a:rPr>
              <a:t> do </a:t>
            </a:r>
            <a:r>
              <a:rPr lang="en-US" sz="3200" b="1" dirty="0" err="1" smtClean="0">
                <a:solidFill>
                  <a:srgbClr val="FE0214"/>
                </a:solidFill>
              </a:rPr>
              <a:t>Japana</a:t>
            </a:r>
            <a:r>
              <a:rPr lang="en-US" sz="3200" b="1" dirty="0" smtClean="0">
                <a:solidFill>
                  <a:srgbClr val="FE0214"/>
                </a:solidFill>
              </a:rPr>
              <a:t>. </a:t>
            </a:r>
            <a:endParaRPr lang="sr-Latn-RS" sz="3200" b="1" dirty="0" smtClean="0">
              <a:solidFill>
                <a:srgbClr val="FE0214"/>
              </a:solidFill>
            </a:endParaRPr>
          </a:p>
          <a:p>
            <a:r>
              <a:rPr lang="en-US" sz="3200" b="1" dirty="0" err="1" smtClean="0">
                <a:solidFill>
                  <a:srgbClr val="FE0214"/>
                </a:solidFill>
              </a:rPr>
              <a:t>Razlikujemo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više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stotina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vrsta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koje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ra</a:t>
            </a:r>
            <a:r>
              <a:rPr lang="sr-Latn-RS" sz="3200" b="1" dirty="0" smtClean="0">
                <a:solidFill>
                  <a:srgbClr val="FE0214"/>
                </a:solidFill>
              </a:rPr>
              <a:t>s</a:t>
            </a:r>
            <a:r>
              <a:rPr lang="en-US" sz="3200" b="1" dirty="0" err="1" smtClean="0">
                <a:solidFill>
                  <a:srgbClr val="FE0214"/>
                </a:solidFill>
              </a:rPr>
              <a:t>tu</a:t>
            </a:r>
            <a:r>
              <a:rPr lang="en-US" sz="3200" b="1" dirty="0" smtClean="0">
                <a:solidFill>
                  <a:srgbClr val="FE0214"/>
                </a:solidFill>
              </a:rPr>
              <a:t> u </a:t>
            </a:r>
            <a:r>
              <a:rPr lang="en-US" sz="3200" b="1" dirty="0" err="1" smtClean="0">
                <a:solidFill>
                  <a:srgbClr val="FE0214"/>
                </a:solidFill>
              </a:rPr>
              <a:t>Africi</a:t>
            </a:r>
            <a:r>
              <a:rPr lang="en-US" sz="3200" b="1" dirty="0" smtClean="0">
                <a:solidFill>
                  <a:srgbClr val="FE0214"/>
                </a:solidFill>
              </a:rPr>
              <a:t>, </a:t>
            </a:r>
            <a:r>
              <a:rPr lang="en-US" sz="3200" b="1" dirty="0" err="1" smtClean="0">
                <a:solidFill>
                  <a:srgbClr val="FE0214"/>
                </a:solidFill>
              </a:rPr>
              <a:t>Aziji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i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Australiji</a:t>
            </a:r>
            <a:r>
              <a:rPr lang="en-US" sz="3200" b="1" dirty="0" smtClean="0">
                <a:solidFill>
                  <a:srgbClr val="FE0214"/>
                </a:solidFill>
              </a:rPr>
              <a:t>. </a:t>
            </a:r>
            <a:endParaRPr lang="sr-Latn-RS" sz="3200" b="1" dirty="0" smtClean="0">
              <a:solidFill>
                <a:srgbClr val="FE0214"/>
              </a:solidFill>
            </a:endParaRPr>
          </a:p>
          <a:p>
            <a:r>
              <a:rPr lang="en-US" sz="3200" b="1" dirty="0" smtClean="0">
                <a:solidFill>
                  <a:srgbClr val="FE0214"/>
                </a:solidFill>
              </a:rPr>
              <a:t>U </a:t>
            </a:r>
            <a:r>
              <a:rPr lang="en-US" sz="3200" b="1" dirty="0" err="1" smtClean="0">
                <a:solidFill>
                  <a:srgbClr val="FE0214"/>
                </a:solidFill>
              </a:rPr>
              <a:t>Evropi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i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Americi</a:t>
            </a:r>
            <a:r>
              <a:rPr lang="en-US" sz="3200" b="1" dirty="0" smtClean="0">
                <a:solidFill>
                  <a:srgbClr val="FE0214"/>
                </a:solidFill>
              </a:rPr>
              <a:t> je </a:t>
            </a:r>
            <a:r>
              <a:rPr lang="en-US" sz="3200" b="1" dirty="0" err="1" smtClean="0">
                <a:solidFill>
                  <a:srgbClr val="FE0214"/>
                </a:solidFill>
              </a:rPr>
              <a:t>poznata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od</a:t>
            </a:r>
            <a:r>
              <a:rPr lang="en-US" sz="3200" b="1" dirty="0" smtClean="0">
                <a:solidFill>
                  <a:srgbClr val="FE0214"/>
                </a:solidFill>
              </a:rPr>
              <a:t> 18. </a:t>
            </a:r>
            <a:r>
              <a:rPr lang="en-US" sz="3200" b="1" dirty="0" err="1" smtClean="0">
                <a:solidFill>
                  <a:srgbClr val="FE0214"/>
                </a:solidFill>
              </a:rPr>
              <a:t>veka</a:t>
            </a:r>
            <a:r>
              <a:rPr lang="en-US" sz="3200" b="1" dirty="0" smtClean="0">
                <a:solidFill>
                  <a:srgbClr val="FE0214"/>
                </a:solidFill>
              </a:rPr>
              <a:t>.</a:t>
            </a:r>
            <a:br>
              <a:rPr lang="en-US" sz="3200" b="1" dirty="0" smtClean="0">
                <a:solidFill>
                  <a:srgbClr val="FE0214"/>
                </a:solidFill>
              </a:rPr>
            </a:br>
            <a:r>
              <a:rPr lang="en-US" sz="3200" b="1" dirty="0" smtClean="0">
                <a:solidFill>
                  <a:srgbClr val="FE0214"/>
                </a:solidFill>
              </a:rPr>
              <a:t/>
            </a:r>
            <a:br>
              <a:rPr lang="en-US" sz="3200" b="1" dirty="0" smtClean="0">
                <a:solidFill>
                  <a:srgbClr val="FE0214"/>
                </a:solidFill>
              </a:rPr>
            </a:br>
            <a:r>
              <a:rPr lang="en-US" sz="3200" b="1" dirty="0" err="1" smtClean="0">
                <a:solidFill>
                  <a:srgbClr val="FE0214"/>
                </a:solidFill>
              </a:rPr>
              <a:t>Albizija</a:t>
            </a:r>
            <a:r>
              <a:rPr lang="en-US" sz="3200" b="1" dirty="0" smtClean="0">
                <a:solidFill>
                  <a:srgbClr val="FE0214"/>
                </a:solidFill>
              </a:rPr>
              <a:t> je </a:t>
            </a:r>
            <a:r>
              <a:rPr lang="en-US" sz="3200" b="1" dirty="0" err="1" smtClean="0">
                <a:solidFill>
                  <a:srgbClr val="FE0214"/>
                </a:solidFill>
              </a:rPr>
              <a:t>ukrasno</a:t>
            </a:r>
            <a:r>
              <a:rPr lang="en-US" sz="3200" b="1" dirty="0" smtClean="0">
                <a:solidFill>
                  <a:srgbClr val="FE0214"/>
                </a:solidFill>
              </a:rPr>
              <a:t>, </a:t>
            </a:r>
            <a:r>
              <a:rPr lang="en-US" sz="3200" b="1" dirty="0" err="1" smtClean="0">
                <a:solidFill>
                  <a:srgbClr val="FE0214"/>
                </a:solidFill>
              </a:rPr>
              <a:t>listopadno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drvo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koje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brzo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raste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i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dostiže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visinu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od</a:t>
            </a:r>
            <a:r>
              <a:rPr lang="en-US" sz="3200" b="1" dirty="0" smtClean="0">
                <a:solidFill>
                  <a:srgbClr val="FE0214"/>
                </a:solidFill>
              </a:rPr>
              <a:t> 6-10 m.</a:t>
            </a:r>
            <a:endParaRPr lang="sr-Latn-RS" sz="3200" b="1" dirty="0" smtClean="0">
              <a:solidFill>
                <a:srgbClr val="FE0214"/>
              </a:solidFill>
            </a:endParaRPr>
          </a:p>
          <a:p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Krošnju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formira</a:t>
            </a:r>
            <a:r>
              <a:rPr lang="en-US" sz="3200" b="1" dirty="0" smtClean="0">
                <a:solidFill>
                  <a:srgbClr val="FE0214"/>
                </a:solidFill>
              </a:rPr>
              <a:t> u </a:t>
            </a:r>
            <a:r>
              <a:rPr lang="en-US" sz="3200" b="1" dirty="0" err="1" smtClean="0">
                <a:solidFill>
                  <a:srgbClr val="FE0214"/>
                </a:solidFill>
              </a:rPr>
              <a:t>obliku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kišobrana</a:t>
            </a:r>
            <a:r>
              <a:rPr lang="en-US" sz="3200" b="1" dirty="0" smtClean="0">
                <a:solidFill>
                  <a:srgbClr val="FE0214"/>
                </a:solidFill>
              </a:rPr>
              <a:t>. </a:t>
            </a:r>
            <a:r>
              <a:rPr lang="en-US" sz="3200" b="1" dirty="0" err="1" smtClean="0">
                <a:solidFill>
                  <a:srgbClr val="FE0214"/>
                </a:solidFill>
              </a:rPr>
              <a:t>Letnja</a:t>
            </a:r>
            <a:r>
              <a:rPr lang="en-US" sz="3200" b="1" dirty="0" smtClean="0">
                <a:solidFill>
                  <a:srgbClr val="FE0214"/>
                </a:solidFill>
              </a:rPr>
              <a:t> je </a:t>
            </a:r>
            <a:r>
              <a:rPr lang="en-US" sz="3200" b="1" dirty="0" err="1" smtClean="0">
                <a:solidFill>
                  <a:srgbClr val="FE0214"/>
                </a:solidFill>
              </a:rPr>
              <a:t>cvetnica</a:t>
            </a:r>
            <a:r>
              <a:rPr lang="en-US" sz="3200" b="1" dirty="0" smtClean="0">
                <a:solidFill>
                  <a:srgbClr val="FE0214"/>
                </a:solidFill>
              </a:rPr>
              <a:t>. </a:t>
            </a:r>
            <a:r>
              <a:rPr lang="en-US" sz="3200" b="1" dirty="0" err="1" smtClean="0">
                <a:solidFill>
                  <a:srgbClr val="FE0214"/>
                </a:solidFill>
              </a:rPr>
              <a:t>Cveta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od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juna</a:t>
            </a:r>
            <a:r>
              <a:rPr lang="en-US" sz="3200" b="1" dirty="0" smtClean="0">
                <a:solidFill>
                  <a:srgbClr val="FE0214"/>
                </a:solidFill>
              </a:rPr>
              <a:t> do </a:t>
            </a:r>
            <a:r>
              <a:rPr lang="en-US" sz="3200" b="1" dirty="0" err="1" smtClean="0">
                <a:solidFill>
                  <a:srgbClr val="FE0214"/>
                </a:solidFill>
              </a:rPr>
              <a:t>septembra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više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sr-Latn-RS" sz="3200" b="1" dirty="0" smtClean="0">
                <a:solidFill>
                  <a:srgbClr val="FE0214"/>
                </a:solidFill>
              </a:rPr>
              <a:t>puta.</a:t>
            </a:r>
            <a:endParaRPr lang="en-US" sz="3200" b="1" dirty="0">
              <a:solidFill>
                <a:srgbClr val="FE0214"/>
              </a:solidFill>
            </a:endParaRPr>
          </a:p>
        </p:txBody>
      </p:sp>
      <p:pic>
        <p:nvPicPr>
          <p:cNvPr id="4" name="Picture 3" descr="26c4fc9f5f5375116946417d418152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44" y="2000240"/>
            <a:ext cx="857256" cy="1000132"/>
          </a:xfrm>
          <a:prstGeom prst="rect">
            <a:avLst/>
          </a:prstGeom>
        </p:spPr>
      </p:pic>
      <p:pic>
        <p:nvPicPr>
          <p:cNvPr id="5" name="Picture 4" descr="26c4fc9f5f5375116946417d418152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357298"/>
            <a:ext cx="1071570" cy="1250165"/>
          </a:xfrm>
          <a:prstGeom prst="rect">
            <a:avLst/>
          </a:prstGeom>
        </p:spPr>
      </p:pic>
      <p:pic>
        <p:nvPicPr>
          <p:cNvPr id="6" name="Picture 5" descr="26c4fc9f5f5375116946417d418152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0" y="2786058"/>
            <a:ext cx="1485900" cy="1733550"/>
          </a:xfrm>
          <a:prstGeom prst="rect">
            <a:avLst/>
          </a:prstGeom>
        </p:spPr>
      </p:pic>
      <p:pic>
        <p:nvPicPr>
          <p:cNvPr id="7" name="Picture 6" descr="26c4fc9f5f5375116946417d418152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071" y="571480"/>
            <a:ext cx="840929" cy="9810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1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E0214"/>
                </a:solidFill>
              </a:rPr>
              <a:t>Veoma</a:t>
            </a:r>
            <a:r>
              <a:rPr lang="en-US" sz="2400" dirty="0" smtClean="0">
                <a:solidFill>
                  <a:srgbClr val="FE0214"/>
                </a:solidFill>
              </a:rPr>
              <a:t> je </a:t>
            </a:r>
            <a:r>
              <a:rPr lang="en-US" sz="2400" dirty="0" err="1" smtClean="0">
                <a:solidFill>
                  <a:srgbClr val="FE0214"/>
                </a:solidFill>
              </a:rPr>
              <a:t>popularno</a:t>
            </a:r>
            <a:r>
              <a:rPr lang="en-US" sz="2400" dirty="0" smtClean="0">
                <a:solidFill>
                  <a:srgbClr val="FE0214"/>
                </a:solidFill>
              </a:rPr>
              <a:t> </a:t>
            </a:r>
            <a:r>
              <a:rPr lang="en-US" sz="2400" dirty="0" err="1" smtClean="0">
                <a:solidFill>
                  <a:srgbClr val="FE0214"/>
                </a:solidFill>
              </a:rPr>
              <a:t>ukrasno</a:t>
            </a:r>
            <a:r>
              <a:rPr lang="en-US" sz="2400" dirty="0" smtClean="0">
                <a:solidFill>
                  <a:srgbClr val="FE0214"/>
                </a:solidFill>
              </a:rPr>
              <a:t> </a:t>
            </a:r>
            <a:r>
              <a:rPr lang="en-US" sz="2400" dirty="0" err="1" smtClean="0">
                <a:solidFill>
                  <a:srgbClr val="FE0214"/>
                </a:solidFill>
              </a:rPr>
              <a:t>drvo</a:t>
            </a:r>
            <a:r>
              <a:rPr lang="en-US" sz="2400" dirty="0" smtClean="0">
                <a:solidFill>
                  <a:srgbClr val="FE0214"/>
                </a:solidFill>
              </a:rPr>
              <a:t>, </a:t>
            </a:r>
            <a:r>
              <a:rPr lang="en-US" sz="2400" dirty="0" err="1" smtClean="0">
                <a:solidFill>
                  <a:srgbClr val="FE0214"/>
                </a:solidFill>
              </a:rPr>
              <a:t>zbog</a:t>
            </a:r>
            <a:r>
              <a:rPr lang="en-US" sz="2400" dirty="0" smtClean="0">
                <a:solidFill>
                  <a:srgbClr val="FE0214"/>
                </a:solidFill>
              </a:rPr>
              <a:t> </a:t>
            </a:r>
            <a:r>
              <a:rPr lang="en-US" sz="2400" dirty="0" err="1" smtClean="0">
                <a:solidFill>
                  <a:srgbClr val="FE0214"/>
                </a:solidFill>
              </a:rPr>
              <a:t>dugotrajnog</a:t>
            </a:r>
            <a:r>
              <a:rPr lang="en-US" sz="2400" dirty="0" smtClean="0">
                <a:solidFill>
                  <a:srgbClr val="FE0214"/>
                </a:solidFill>
              </a:rPr>
              <a:t>, </a:t>
            </a:r>
            <a:r>
              <a:rPr lang="en-US" sz="2400" dirty="0" err="1" smtClean="0">
                <a:solidFill>
                  <a:srgbClr val="FE0214"/>
                </a:solidFill>
              </a:rPr>
              <a:t>mirisnog</a:t>
            </a:r>
            <a:r>
              <a:rPr lang="en-US" sz="2400" dirty="0" smtClean="0">
                <a:solidFill>
                  <a:srgbClr val="FE0214"/>
                </a:solidFill>
              </a:rPr>
              <a:t> </a:t>
            </a:r>
            <a:r>
              <a:rPr lang="en-US" sz="2400" dirty="0" err="1" smtClean="0">
                <a:solidFill>
                  <a:srgbClr val="FE0214"/>
                </a:solidFill>
              </a:rPr>
              <a:t>i</a:t>
            </a:r>
            <a:r>
              <a:rPr lang="en-US" sz="2400" dirty="0" smtClean="0">
                <a:solidFill>
                  <a:srgbClr val="FE0214"/>
                </a:solidFill>
              </a:rPr>
              <a:t> </a:t>
            </a:r>
            <a:r>
              <a:rPr lang="en-US" sz="2400" dirty="0" err="1" smtClean="0">
                <a:solidFill>
                  <a:srgbClr val="FE0214"/>
                </a:solidFill>
              </a:rPr>
              <a:t>lepog</a:t>
            </a:r>
            <a:r>
              <a:rPr lang="en-US" sz="2400" dirty="0" smtClean="0">
                <a:solidFill>
                  <a:srgbClr val="FE0214"/>
                </a:solidFill>
              </a:rPr>
              <a:t> </a:t>
            </a:r>
            <a:r>
              <a:rPr lang="en-US" sz="2400" dirty="0" err="1" smtClean="0">
                <a:solidFill>
                  <a:srgbClr val="FE0214"/>
                </a:solidFill>
              </a:rPr>
              <a:t>cveta</a:t>
            </a:r>
            <a:r>
              <a:rPr lang="en-US" sz="2400" dirty="0" smtClean="0">
                <a:solidFill>
                  <a:srgbClr val="FE0214"/>
                </a:solidFill>
              </a:rPr>
              <a:t>, </a:t>
            </a:r>
            <a:r>
              <a:rPr lang="en-US" sz="2400" dirty="0" err="1" smtClean="0">
                <a:solidFill>
                  <a:srgbClr val="FE0214"/>
                </a:solidFill>
              </a:rPr>
              <a:t>prekrasnog</a:t>
            </a:r>
            <a:r>
              <a:rPr lang="en-US" sz="2400" dirty="0" smtClean="0">
                <a:solidFill>
                  <a:srgbClr val="FE0214"/>
                </a:solidFill>
              </a:rPr>
              <a:t> </a:t>
            </a:r>
            <a:r>
              <a:rPr lang="en-US" sz="2400" dirty="0" err="1" smtClean="0">
                <a:solidFill>
                  <a:srgbClr val="FE0214"/>
                </a:solidFill>
              </a:rPr>
              <a:t>lista</a:t>
            </a:r>
            <a:r>
              <a:rPr lang="en-US" sz="2400" dirty="0" smtClean="0">
                <a:solidFill>
                  <a:srgbClr val="FE0214"/>
                </a:solidFill>
              </a:rPr>
              <a:t> </a:t>
            </a:r>
            <a:r>
              <a:rPr lang="en-US" sz="2400" dirty="0" err="1" smtClean="0">
                <a:solidFill>
                  <a:srgbClr val="FE0214"/>
                </a:solidFill>
              </a:rPr>
              <a:t>i</a:t>
            </a:r>
            <a:r>
              <a:rPr lang="en-US" sz="2400" dirty="0" smtClean="0">
                <a:solidFill>
                  <a:srgbClr val="FE0214"/>
                </a:solidFill>
              </a:rPr>
              <a:t> </a:t>
            </a:r>
            <a:r>
              <a:rPr lang="en-US" sz="2400" dirty="0" err="1" smtClean="0">
                <a:solidFill>
                  <a:srgbClr val="FE0214"/>
                </a:solidFill>
              </a:rPr>
              <a:t>svoje</a:t>
            </a:r>
            <a:r>
              <a:rPr lang="en-US" sz="2400" dirty="0" smtClean="0">
                <a:solidFill>
                  <a:srgbClr val="FE0214"/>
                </a:solidFill>
              </a:rPr>
              <a:t> </a:t>
            </a:r>
            <a:r>
              <a:rPr lang="en-US" sz="2400" dirty="0" err="1" smtClean="0">
                <a:solidFill>
                  <a:srgbClr val="FE0214"/>
                </a:solidFill>
              </a:rPr>
              <a:t>nezahtevnosti</a:t>
            </a:r>
            <a:r>
              <a:rPr lang="en-US" sz="2400" dirty="0" smtClean="0">
                <a:solidFill>
                  <a:srgbClr val="FE0214"/>
                </a:solidFill>
              </a:rPr>
              <a:t>.</a:t>
            </a:r>
            <a:endParaRPr lang="en-US" sz="2400" dirty="0">
              <a:solidFill>
                <a:srgbClr val="FE021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525"/>
            <a:ext cx="9144000" cy="68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71802" y="6000768"/>
            <a:ext cx="607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rgbClr val="FE0214"/>
                </a:solidFill>
              </a:rPr>
              <a:t>Kora je siva, tanka i glatka</a:t>
            </a:r>
            <a:endParaRPr lang="en-US" sz="3200" dirty="0">
              <a:solidFill>
                <a:srgbClr val="FE021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2875" y="0"/>
            <a:ext cx="9001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E0214"/>
                </a:solidFill>
              </a:rPr>
              <a:t>Listovi</a:t>
            </a:r>
            <a:r>
              <a:rPr lang="en-US" sz="3200" dirty="0" smtClean="0">
                <a:solidFill>
                  <a:srgbClr val="FE0214"/>
                </a:solidFill>
              </a:rPr>
              <a:t> se </a:t>
            </a:r>
            <a:r>
              <a:rPr lang="en-US" sz="3200" dirty="0" err="1" smtClean="0">
                <a:solidFill>
                  <a:srgbClr val="FE0214"/>
                </a:solidFill>
              </a:rPr>
              <a:t>noću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savijaju</a:t>
            </a:r>
            <a:r>
              <a:rPr lang="en-US" sz="3200" dirty="0" smtClean="0">
                <a:solidFill>
                  <a:srgbClr val="FE0214"/>
                </a:solidFill>
              </a:rPr>
              <a:t> ka gore (</a:t>
            </a:r>
            <a:r>
              <a:rPr lang="en-US" sz="3200" dirty="0" err="1" smtClean="0">
                <a:solidFill>
                  <a:srgbClr val="FE0214"/>
                </a:solidFill>
              </a:rPr>
              <a:t>zatvaraju</a:t>
            </a:r>
            <a:r>
              <a:rPr lang="en-US" sz="3200" dirty="0" smtClean="0">
                <a:solidFill>
                  <a:srgbClr val="FE0214"/>
                </a:solidFill>
              </a:rPr>
              <a:t> se), </a:t>
            </a:r>
            <a:r>
              <a:rPr lang="en-US" sz="3200" dirty="0" err="1" smtClean="0">
                <a:solidFill>
                  <a:srgbClr val="FE0214"/>
                </a:solidFill>
              </a:rPr>
              <a:t>zelene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su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boje</a:t>
            </a:r>
            <a:r>
              <a:rPr lang="en-US" sz="3200" dirty="0" smtClean="0">
                <a:solidFill>
                  <a:srgbClr val="FE0214"/>
                </a:solidFill>
              </a:rPr>
              <a:t>. U </a:t>
            </a:r>
            <a:r>
              <a:rPr lang="en-US" sz="3200" dirty="0" err="1" smtClean="0">
                <a:solidFill>
                  <a:srgbClr val="FE0214"/>
                </a:solidFill>
              </a:rPr>
              <a:t>jesen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boju</a:t>
            </a:r>
            <a:r>
              <a:rPr lang="en-US" sz="3200" dirty="0" smtClean="0">
                <a:solidFill>
                  <a:srgbClr val="FE0214"/>
                </a:solidFill>
              </a:rPr>
              <a:t> </a:t>
            </a:r>
            <a:r>
              <a:rPr lang="en-US" sz="3200" dirty="0" err="1" smtClean="0">
                <a:solidFill>
                  <a:srgbClr val="FE0214"/>
                </a:solidFill>
              </a:rPr>
              <a:t>menjaju</a:t>
            </a:r>
            <a:r>
              <a:rPr lang="en-US" sz="3200" dirty="0" smtClean="0">
                <a:solidFill>
                  <a:srgbClr val="FE0214"/>
                </a:solidFill>
              </a:rPr>
              <a:t> u </a:t>
            </a:r>
            <a:r>
              <a:rPr lang="en-US" sz="3200" dirty="0" err="1" smtClean="0">
                <a:solidFill>
                  <a:srgbClr val="FE0214"/>
                </a:solidFill>
              </a:rPr>
              <a:t>žuto</a:t>
            </a:r>
            <a:r>
              <a:rPr lang="en-US" sz="3200" dirty="0" smtClean="0">
                <a:solidFill>
                  <a:srgbClr val="FE0214"/>
                </a:solidFill>
              </a:rPr>
              <a:t>.</a:t>
            </a:r>
            <a:endParaRPr lang="en-US" sz="3200" dirty="0">
              <a:solidFill>
                <a:srgbClr val="FE021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2075"/>
            <a:ext cx="9144000" cy="66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52438"/>
            <a:ext cx="9144000" cy="595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11811"/>
          <a:stretch>
            <a:fillRect/>
          </a:stretch>
        </p:blipFill>
        <p:spPr>
          <a:xfrm>
            <a:off x="0" y="0"/>
            <a:ext cx="9144000" cy="53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E0214"/>
                </a:solidFill>
              </a:rPr>
              <a:t>Cvet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ima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više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tučkova</a:t>
            </a:r>
            <a:r>
              <a:rPr lang="en-US" sz="3200" b="1" dirty="0" smtClean="0">
                <a:solidFill>
                  <a:srgbClr val="FE0214"/>
                </a:solidFill>
              </a:rPr>
              <a:t>, </a:t>
            </a:r>
            <a:r>
              <a:rPr lang="en-US" sz="3200" b="1" dirty="0" err="1" smtClean="0">
                <a:solidFill>
                  <a:srgbClr val="FE0214"/>
                </a:solidFill>
              </a:rPr>
              <a:t>roz</a:t>
            </a:r>
            <a:r>
              <a:rPr lang="sr-Latn-RS" sz="3200" b="1" dirty="0" smtClean="0">
                <a:solidFill>
                  <a:srgbClr val="FE0214"/>
                </a:solidFill>
              </a:rPr>
              <a:t>a</a:t>
            </a:r>
            <a:r>
              <a:rPr lang="en-US" sz="3200" b="1" dirty="0" err="1" smtClean="0">
                <a:solidFill>
                  <a:srgbClr val="FE0214"/>
                </a:solidFill>
              </a:rPr>
              <a:t>ljubičaste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boje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i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formira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ukrasne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mirišljave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cvetne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pahuljice</a:t>
            </a:r>
            <a:r>
              <a:rPr lang="en-US" sz="3200" b="1" dirty="0" smtClean="0">
                <a:solidFill>
                  <a:srgbClr val="FE0214"/>
                </a:solidFill>
              </a:rPr>
              <a:t>. </a:t>
            </a:r>
            <a:r>
              <a:rPr lang="en-US" sz="3200" b="1" dirty="0" err="1" smtClean="0">
                <a:solidFill>
                  <a:srgbClr val="FE0214"/>
                </a:solidFill>
              </a:rPr>
              <a:t>Svojim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jakim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mirisom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veoma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privlači</a:t>
            </a:r>
            <a:r>
              <a:rPr lang="en-US" sz="3200" b="1" dirty="0" smtClean="0">
                <a:solidFill>
                  <a:srgbClr val="FE0214"/>
                </a:solidFill>
              </a:rPr>
              <a:t> </a:t>
            </a:r>
            <a:r>
              <a:rPr lang="en-US" sz="3200" b="1" dirty="0" err="1" smtClean="0">
                <a:solidFill>
                  <a:srgbClr val="FE0214"/>
                </a:solidFill>
              </a:rPr>
              <a:t>pčele</a:t>
            </a:r>
            <a:r>
              <a:rPr lang="sr-Latn-RS" sz="3200" b="1" dirty="0" smtClean="0">
                <a:solidFill>
                  <a:srgbClr val="FE0214"/>
                </a:solidFill>
              </a:rPr>
              <a:t>.</a:t>
            </a:r>
            <a:endParaRPr lang="en-US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4643438" cy="60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43438" y="0"/>
            <a:ext cx="4500562" cy="6015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71604" y="6000768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rgbClr val="FE0214"/>
                </a:solidFill>
              </a:rPr>
              <a:t>Formiranje cveta</a:t>
            </a:r>
            <a:endParaRPr lang="en-US" sz="3200" dirty="0">
              <a:solidFill>
                <a:srgbClr val="FE021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rkleText_16x9.potx" id="{771666D2-6CBA-47B2-A4DE-9266E545B17E}" vid="{D4FBD173-578B-4CAD-8C1F-42DB78090B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93</TotalTime>
  <Words>155</Words>
  <Application>Microsoft Office PowerPoint</Application>
  <PresentationFormat>On-screen Show (4:3)</PresentationFormat>
  <Paragraphs>16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Theme4</vt:lpstr>
      <vt:lpstr>Albizia julibrissin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Albizia julibrissin</dc:title>
  <dc:creator>dragan</dc:creator>
  <cp:lastModifiedBy>korisnik</cp:lastModifiedBy>
  <cp:revision>13</cp:revision>
  <dcterms:created xsi:type="dcterms:W3CDTF">2011-07-09T16:59:16Z</dcterms:created>
  <dcterms:modified xsi:type="dcterms:W3CDTF">2013-04-19T17:47:51Z</dcterms:modified>
</cp:coreProperties>
</file>