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FF"/>
    <a:srgbClr val="009900"/>
    <a:srgbClr val="B515B9"/>
    <a:srgbClr val="FF66FF"/>
    <a:srgbClr val="FFFF99"/>
    <a:srgbClr val="CC0000"/>
    <a:srgbClr val="FFCC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DC02-745F-4A5C-93B1-EA0332B9A75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0F16-E979-4C34-8AAC-28BEC8BB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DC02-745F-4A5C-93B1-EA0332B9A75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0F16-E979-4C34-8AAC-28BEC8BB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DC02-745F-4A5C-93B1-EA0332B9A75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0F16-E979-4C34-8AAC-28BEC8BB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DC02-745F-4A5C-93B1-EA0332B9A75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0F16-E979-4C34-8AAC-28BEC8BB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DC02-745F-4A5C-93B1-EA0332B9A75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0F16-E979-4C34-8AAC-28BEC8BB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DC02-745F-4A5C-93B1-EA0332B9A75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0F16-E979-4C34-8AAC-28BEC8BB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DC02-745F-4A5C-93B1-EA0332B9A75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0F16-E979-4C34-8AAC-28BEC8BB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DC02-745F-4A5C-93B1-EA0332B9A75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0F16-E979-4C34-8AAC-28BEC8BB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DC02-745F-4A5C-93B1-EA0332B9A75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0F16-E979-4C34-8AAC-28BEC8BB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DC02-745F-4A5C-93B1-EA0332B9A75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0F16-E979-4C34-8AAC-28BEC8BB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DC02-745F-4A5C-93B1-EA0332B9A75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0F16-E979-4C34-8AAC-28BEC8BB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CDC02-745F-4A5C-93B1-EA0332B9A75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70F16-E979-4C34-8AAC-28BEC8BB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Boje i krug boja cvetnih aranžmana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Miloš Lešnjak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Sazvučje boja (harmonija)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Harmonija </a:t>
            </a:r>
            <a:r>
              <a:rPr lang="sr-Latn-RS" dirty="0" smtClean="0"/>
              <a:t>je svođenje različitih nijansi jedne iste boje za isti ton. Kod npr. cveta magnolije, primećujemo na dnu grimizno crvenu boju, zatim nežan prelaz u ružičastu boju, dok su vrhovi latice bele boje.</a:t>
            </a:r>
            <a:endParaRPr lang="en-US" b="1" dirty="0"/>
          </a:p>
        </p:txBody>
      </p:sp>
      <p:pic>
        <p:nvPicPr>
          <p:cNvPr id="1026" name="Picture 2" descr="http://img365.imageshack.us/img365/8735/magnolija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714752"/>
            <a:ext cx="3429024" cy="2939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 primer sazvučja boja u aranžmanu postoji puno primera:</a:t>
            </a:r>
          </a:p>
          <a:p>
            <a:pPr>
              <a:buNone/>
            </a:pPr>
            <a:r>
              <a:rPr lang="sr-Latn-RS" dirty="0" smtClean="0"/>
              <a:t>    -  </a:t>
            </a:r>
            <a:r>
              <a:rPr lang="sr-Latn-RS" dirty="0" smtClean="0">
                <a:solidFill>
                  <a:srgbClr val="CC0000"/>
                </a:solidFill>
              </a:rPr>
              <a:t>tamnocrvene, </a:t>
            </a:r>
            <a:r>
              <a:rPr lang="sr-Latn-RS" dirty="0" smtClean="0">
                <a:solidFill>
                  <a:srgbClr val="FF0000"/>
                </a:solidFill>
              </a:rPr>
              <a:t>crvene, </a:t>
            </a:r>
            <a:r>
              <a:rPr lang="sr-Latn-RS" dirty="0" smtClean="0">
                <a:solidFill>
                  <a:srgbClr val="FF66FF"/>
                </a:solidFill>
              </a:rPr>
              <a:t>roza </a:t>
            </a:r>
            <a:r>
              <a:rPr lang="sr-Latn-RS" dirty="0" smtClean="0">
                <a:solidFill>
                  <a:schemeClr val="bg1"/>
                </a:solidFill>
              </a:rPr>
              <a:t>i bele </a:t>
            </a:r>
            <a:r>
              <a:rPr lang="sr-Latn-RS" dirty="0" smtClean="0"/>
              <a:t>ruže u istoj posudi,</a:t>
            </a:r>
          </a:p>
          <a:p>
            <a:pPr>
              <a:buNone/>
            </a:pPr>
            <a:r>
              <a:rPr lang="sr-Latn-RS" dirty="0" smtClean="0"/>
              <a:t>    -  </a:t>
            </a:r>
            <a:r>
              <a:rPr lang="sr-Latn-R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grane forzicije, </a:t>
            </a:r>
            <a:r>
              <a:rPr lang="sr-Latn-RS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svetložute lale </a:t>
            </a:r>
            <a:r>
              <a:rPr lang="sr-Latn-RS" dirty="0" smtClean="0"/>
              <a:t>u tamnožutoj posudi,</a:t>
            </a:r>
          </a:p>
          <a:p>
            <a:pPr>
              <a:buNone/>
            </a:pPr>
            <a:r>
              <a:rPr lang="sr-Latn-RS" dirty="0" smtClean="0"/>
              <a:t>    -  </a:t>
            </a:r>
            <a:r>
              <a:rPr lang="sr-Latn-RS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grane breskve sa cvetovima nežno roza boje </a:t>
            </a:r>
            <a:r>
              <a:rPr lang="sr-Latn-RS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gerberi tamnije roza boje </a:t>
            </a:r>
            <a:r>
              <a:rPr lang="sr-Latn-RS" dirty="0" smtClean="0"/>
              <a:t>u beloj posudi.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Susedne boje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Susedne boje </a:t>
            </a:r>
            <a:r>
              <a:rPr lang="sr-Latn-RS" dirty="0" smtClean="0"/>
              <a:t>su boje koje se u krugu boja načaze u susedstvu, ondosno jedna pored druge (npr. žuta, zlatno žuta i narandžasta).</a:t>
            </a:r>
          </a:p>
          <a:p>
            <a:r>
              <a:rPr lang="sr-Latn-RS" dirty="0" smtClean="0"/>
              <a:t>Korišćenje susednih boja će obezbediti suptilne i zadovoljavajuće efekte u aranžmanu.</a:t>
            </a:r>
          </a:p>
          <a:p>
            <a:r>
              <a:rPr lang="sr-Latn-RS" dirty="0" smtClean="0"/>
              <a:t>Ovakav sklad se može pronaći u prirodi – boja lišća u jesen, od žute, preko zlatno žute, narandžaste do crvene.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Sklad susednih boja može se primeniti na razne načine i sa raznosvrsnim biljnim materijalom:</a:t>
            </a:r>
          </a:p>
          <a:p>
            <a:pPr>
              <a:buNone/>
            </a:pPr>
            <a:r>
              <a:rPr lang="sr-Latn-RS" dirty="0" smtClean="0"/>
              <a:t>    -  raznobojne cinije u području žuto – crvene boje,</a:t>
            </a:r>
          </a:p>
          <a:p>
            <a:pPr>
              <a:buNone/>
            </a:pPr>
            <a:r>
              <a:rPr lang="sr-Latn-RS" dirty="0" smtClean="0"/>
              <a:t>    -  hrizanteme, takođe u području žuto – crvene boje,</a:t>
            </a:r>
          </a:p>
          <a:p>
            <a:pPr>
              <a:buNone/>
            </a:pPr>
            <a:r>
              <a:rPr lang="sr-Latn-RS" dirty="0" smtClean="0"/>
              <a:t>    -  plavi iris, ultra marin anemone i ljubičaste ljubičice.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Komplementarne boje (kontrast)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Komplementarne boje </a:t>
            </a:r>
            <a:r>
              <a:rPr lang="sr-Latn-RS" dirty="0" smtClean="0"/>
              <a:t>su one koje se dopunjuju. U krugu boja se nalaze jedna nasuprot druge. U prirodi npr. </a:t>
            </a:r>
            <a:r>
              <a:rPr lang="en-US" dirty="0" smtClean="0"/>
              <a:t>A</a:t>
            </a:r>
            <a:r>
              <a:rPr lang="sr-Latn-RS" dirty="0" smtClean="0"/>
              <a:t>frička ljubičica usred cveta koji je odvojen ultramarin bojom, sredina koja je zlatno žute boje. Strelicija (rajska ptica) ima cvet u kome su zastupljene plava i narandžasta boja.</a:t>
            </a:r>
            <a:endParaRPr lang="en-US" b="1" dirty="0"/>
          </a:p>
        </p:txBody>
      </p:sp>
      <p:pic>
        <p:nvPicPr>
          <p:cNvPr id="23554" name="Picture 2" descr="http://static.kupindoslike.com/Rajska-ptica-Strelicija-seme_slika_O_26081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5000636"/>
            <a:ext cx="2000264" cy="1605026"/>
          </a:xfrm>
          <a:prstGeom prst="rect">
            <a:avLst/>
          </a:prstGeom>
          <a:noFill/>
        </p:spPr>
      </p:pic>
      <p:pic>
        <p:nvPicPr>
          <p:cNvPr id="23556" name="Picture 4" descr="http://img75.imageshack.us/img75/9659/saintpauliayw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5072074"/>
            <a:ext cx="2071702" cy="1553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 sledećim primerima aranžmana su zastupljene komplementarne boje: </a:t>
            </a:r>
          </a:p>
          <a:p>
            <a:pPr>
              <a:buNone/>
            </a:pPr>
            <a:r>
              <a:rPr lang="sr-Latn-RS" dirty="0" smtClean="0"/>
              <a:t>    -  žuta forzicija i buketić ljubičica.</a:t>
            </a:r>
          </a:p>
          <a:p>
            <a:pPr>
              <a:buNone/>
            </a:pPr>
            <a:r>
              <a:rPr lang="sr-Latn-RS" dirty="0" smtClean="0"/>
              <a:t>    -  plava perunika i narandžasti neven,</a:t>
            </a:r>
          </a:p>
          <a:p>
            <a:pPr>
              <a:buNone/>
            </a:pPr>
            <a:r>
              <a:rPr lang="sr-Latn-RS" dirty="0" smtClean="0"/>
              <a:t>    -  asparagus sa crvenim bobicama i crvene ruže.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Kombinacije boja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ŽUTA + </a:t>
            </a:r>
            <a:r>
              <a:rPr lang="sr-Latn-RS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NARANDŽASTA </a:t>
            </a:r>
            <a:r>
              <a:rPr lang="sr-Latn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veselo, svetlo, vedro, sunčano,</a:t>
            </a:r>
          </a:p>
          <a:p>
            <a:r>
              <a:rPr lang="sr-Latn-R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ŽUTA + </a:t>
            </a:r>
            <a:r>
              <a:rPr lang="sr-Latn-R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CRVENA </a:t>
            </a:r>
            <a:r>
              <a:rPr lang="sr-Latn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silovito, dinamično (može se dodati i plava),</a:t>
            </a:r>
          </a:p>
          <a:p>
            <a:r>
              <a:rPr lang="sr-Latn-R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ŽUTA + </a:t>
            </a:r>
            <a:r>
              <a:rPr lang="sr-Latn-RS" sz="2400" dirty="0" smtClean="0">
                <a:solidFill>
                  <a:srgbClr val="B515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LJUBIČASTA </a:t>
            </a:r>
            <a:r>
              <a:rPr lang="sr-Latn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snažni kontrast,</a:t>
            </a:r>
          </a:p>
          <a:p>
            <a:r>
              <a:rPr lang="sr-Latn-R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ŽUTA + </a:t>
            </a:r>
            <a:r>
              <a:rPr lang="sr-Latn-R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ZELENA </a:t>
            </a:r>
            <a:r>
              <a:rPr lang="sr-Latn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sunčano, prirodno, mirno,</a:t>
            </a:r>
          </a:p>
          <a:p>
            <a:r>
              <a:rPr lang="sr-Latn-R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ŽUTA + </a:t>
            </a:r>
            <a:r>
              <a:rPr lang="sr-Latn-R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 </a:t>
            </a:r>
            <a:r>
              <a:rPr lang="sr-Latn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lagano, lebdeće,</a:t>
            </a:r>
          </a:p>
          <a:p>
            <a:r>
              <a:rPr lang="sr-Latn-R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ŽUTA + </a:t>
            </a:r>
            <a:r>
              <a:rPr lang="sr-Latn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CRNA – snažan kontrast, uznemirujuće,</a:t>
            </a:r>
          </a:p>
          <a:p>
            <a:endParaRPr lang="sr-Latn-R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Kombinacije boja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>
                <a:solidFill>
                  <a:srgbClr val="FF0000"/>
                </a:solidFill>
              </a:rPr>
              <a:t>CRVENA + </a:t>
            </a:r>
            <a:r>
              <a:rPr lang="sr-Latn-RS" sz="2400" dirty="0" smtClean="0"/>
              <a:t>CRNA – topao život kombinovan sa dostojanstvom,</a:t>
            </a:r>
          </a:p>
          <a:p>
            <a:r>
              <a:rPr lang="sr-Latn-RS" sz="2400" dirty="0" smtClean="0">
                <a:solidFill>
                  <a:srgbClr val="FF0000"/>
                </a:solidFill>
              </a:rPr>
              <a:t>CRVENA + </a:t>
            </a:r>
            <a:r>
              <a:rPr lang="sr-Latn-RS" sz="2400" dirty="0" smtClean="0">
                <a:solidFill>
                  <a:srgbClr val="FFFF00"/>
                </a:solidFill>
              </a:rPr>
              <a:t>ZLATNA </a:t>
            </a:r>
            <a:r>
              <a:rPr lang="sr-Latn-RS" sz="2400" dirty="0" smtClean="0"/>
              <a:t>– svečano, raskošno, reprezentativno,</a:t>
            </a:r>
          </a:p>
          <a:p>
            <a:r>
              <a:rPr lang="sr-Latn-RS" sz="2400" dirty="0" smtClean="0">
                <a:solidFill>
                  <a:srgbClr val="FF0000"/>
                </a:solidFill>
              </a:rPr>
              <a:t>CRVENA + </a:t>
            </a:r>
            <a:r>
              <a:rPr lang="sr-Latn-RS" sz="2400" dirty="0" smtClean="0">
                <a:solidFill>
                  <a:schemeClr val="bg1"/>
                </a:solidFill>
              </a:rPr>
              <a:t>BELA </a:t>
            </a:r>
            <a:r>
              <a:rPr lang="sr-Latn-RS" sz="2400" dirty="0" smtClean="0"/>
              <a:t>- vrlo jasan, oštar kontrast,</a:t>
            </a:r>
          </a:p>
          <a:p>
            <a:r>
              <a:rPr lang="sr-Latn-RS" sz="2400" dirty="0" smtClean="0">
                <a:solidFill>
                  <a:srgbClr val="FF0000"/>
                </a:solidFill>
              </a:rPr>
              <a:t>CRVENA + </a:t>
            </a:r>
            <a:r>
              <a:rPr lang="sr-Latn-RS" sz="2400" dirty="0" smtClean="0">
                <a:solidFill>
                  <a:srgbClr val="009900"/>
                </a:solidFill>
              </a:rPr>
              <a:t>ZELENA </a:t>
            </a:r>
            <a:r>
              <a:rPr lang="sr-Latn-RS" sz="2400" dirty="0" smtClean="0"/>
              <a:t>- puno života, vitalno, </a:t>
            </a:r>
          </a:p>
          <a:p>
            <a:endParaRPr lang="sr-Latn-RS" sz="2400" dirty="0" smtClean="0">
              <a:solidFill>
                <a:srgbClr val="FF0000"/>
              </a:solidFill>
            </a:endParaRPr>
          </a:p>
          <a:p>
            <a:r>
              <a:rPr lang="sr-Latn-R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NARANDŽASTA + </a:t>
            </a:r>
            <a:r>
              <a:rPr lang="sr-Latn-R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ZELENA </a:t>
            </a:r>
            <a:r>
              <a:rPr lang="sr-Latn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letnje, prirodno, osvežavajuće, </a:t>
            </a:r>
          </a:p>
          <a:p>
            <a:r>
              <a:rPr lang="sr-Latn-R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PLAVA + </a:t>
            </a:r>
            <a:r>
              <a:rPr lang="sr-Latn-R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 </a:t>
            </a:r>
            <a:r>
              <a:rPr lang="sr-Latn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sveže i čisto, pasivno, hladno, suzdržano,</a:t>
            </a:r>
          </a:p>
          <a:p>
            <a:r>
              <a:rPr lang="sr-Latn-R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PLAVA + </a:t>
            </a:r>
            <a:r>
              <a:rPr lang="sr-Latn-RS" sz="2400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RUŽIČASTA </a:t>
            </a:r>
            <a:r>
              <a:rPr lang="sr-Latn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nežno, sveže, pasivno,</a:t>
            </a:r>
          </a:p>
          <a:p>
            <a:r>
              <a:rPr lang="sr-Latn-R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LJUBIČASTA + </a:t>
            </a:r>
            <a:r>
              <a:rPr lang="sr-Latn-RS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NARANDŽASTA </a:t>
            </a:r>
            <a:r>
              <a:rPr lang="sr-Latn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topla povezanost s ekstravagantnom suzdržanošću, ljupko i zanimljivo.</a:t>
            </a:r>
            <a:endParaRPr lang="sr-Latn-RS" sz="2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Boja u cvetnom aranžmanu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Pri aranžiranju cveća, moramo voditi računa o odnosu boja. </a:t>
            </a:r>
            <a:endParaRPr lang="sr-Latn-RS" dirty="0"/>
          </a:p>
          <a:p>
            <a:r>
              <a:rPr lang="sr-Latn-RS" dirty="0" smtClean="0"/>
              <a:t>Boje moraju biti uklopljene tako da privuku pažnju posmatrača i da učine da se on prijatno oseća dok posmatra cvetnu kompoziciju.</a:t>
            </a:r>
          </a:p>
          <a:p>
            <a:r>
              <a:rPr lang="sr-Latn-RS" dirty="0" smtClean="0"/>
              <a:t>Iako je boja stvar subjektivnog ukusa, moraju se poštovati osnovna pravila.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2332037"/>
            <a:ext cx="8229600" cy="4525963"/>
          </a:xfrm>
        </p:spPr>
        <p:txBody>
          <a:bodyPr>
            <a:normAutofit/>
            <a:scene3d>
              <a:camera prst="isometricOffAxis1Righ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r-Latn-RS" sz="5400" dirty="0" smtClean="0"/>
              <a:t>Sve boje delimo na </a:t>
            </a:r>
            <a:r>
              <a:rPr lang="sr-Latn-RS" sz="5400" b="1" dirty="0" smtClean="0"/>
              <a:t>prirodne </a:t>
            </a:r>
            <a:r>
              <a:rPr lang="sr-Latn-RS" sz="5400" dirty="0" smtClean="0"/>
              <a:t>i </a:t>
            </a:r>
            <a:r>
              <a:rPr lang="sr-Latn-RS" sz="5400" b="1" dirty="0" smtClean="0"/>
              <a:t>neutralne</a:t>
            </a:r>
            <a:r>
              <a:rPr lang="sr-Latn-RS" sz="5400" dirty="0" smtClean="0"/>
              <a:t>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Prirodne boje</a:t>
            </a:r>
            <a:r>
              <a:rPr lang="sr-Latn-RS" dirty="0" smtClean="0"/>
              <a:t> su boje koje se vide u spektru duge i koje su raspoređene u </a:t>
            </a:r>
            <a:r>
              <a:rPr lang="sr-Latn-RS" i="1" dirty="0" smtClean="0"/>
              <a:t>krugu boja</a:t>
            </a:r>
            <a:r>
              <a:rPr lang="sr-Latn-RS" b="1" i="1" dirty="0" smtClean="0"/>
              <a:t>. Predstavljene su u nekoliko grupa:</a:t>
            </a:r>
          </a:p>
          <a:p>
            <a:pPr>
              <a:buNone/>
            </a:pPr>
            <a:endParaRPr lang="sr-Latn-RS" b="1" i="1" dirty="0"/>
          </a:p>
          <a:p>
            <a:pPr>
              <a:buNone/>
            </a:pPr>
            <a:r>
              <a:rPr lang="sr-Latn-RS" b="1" i="1" dirty="0" smtClean="0"/>
              <a:t>	Prvu grupu čine tri osnovne boje – </a:t>
            </a:r>
            <a:r>
              <a:rPr lang="sr-Latn-RS" b="1" i="1" dirty="0" smtClean="0">
                <a:solidFill>
                  <a:srgbClr val="FF0000"/>
                </a:solidFill>
              </a:rPr>
              <a:t>crvena, </a:t>
            </a:r>
            <a:r>
              <a:rPr lang="sr-Latn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plava </a:t>
            </a:r>
            <a:r>
              <a:rPr lang="sr-Latn-RS" b="1" i="1" dirty="0" smtClean="0">
                <a:solidFill>
                  <a:srgbClr val="FFFF00"/>
                </a:solidFill>
              </a:rPr>
              <a:t>i žuta.</a:t>
            </a:r>
          </a:p>
        </p:txBody>
      </p:sp>
      <p:sp>
        <p:nvSpPr>
          <p:cNvPr id="4" name="Oval 3"/>
          <p:cNvSpPr/>
          <p:nvPr/>
        </p:nvSpPr>
        <p:spPr>
          <a:xfrm>
            <a:off x="785786" y="5072074"/>
            <a:ext cx="1571636" cy="14287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29388" y="5143512"/>
            <a:ext cx="1571636" cy="14287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43306" y="5143512"/>
            <a:ext cx="157163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 </a:t>
            </a:r>
            <a:r>
              <a:rPr lang="sr-Latn-RS" b="1" i="1" dirty="0" smtClean="0"/>
              <a:t>Drugu grupu čine boje izvedene od boja iz prve grupe. To su: </a:t>
            </a:r>
          </a:p>
          <a:p>
            <a:pPr>
              <a:buNone/>
            </a:pPr>
            <a:r>
              <a:rPr lang="sr-Latn-RS" b="1" i="1" dirty="0">
                <a:solidFill>
                  <a:srgbClr val="B515B9"/>
                </a:solidFill>
              </a:rPr>
              <a:t> </a:t>
            </a:r>
            <a:r>
              <a:rPr lang="sr-Latn-RS" b="1" i="1" dirty="0" smtClean="0">
                <a:solidFill>
                  <a:srgbClr val="B515B9"/>
                </a:solidFill>
              </a:rPr>
              <a:t> -ljubičasta (crvena + plava), </a:t>
            </a:r>
          </a:p>
          <a:p>
            <a:pPr>
              <a:buNone/>
            </a:pPr>
            <a:r>
              <a:rPr lang="sr-Latn-RS" b="1" i="1" dirty="0">
                <a:solidFill>
                  <a:srgbClr val="B515B9"/>
                </a:solidFill>
              </a:rPr>
              <a:t> </a:t>
            </a:r>
            <a:r>
              <a:rPr lang="sr-Latn-RS" b="1" i="1" dirty="0" smtClean="0">
                <a:solidFill>
                  <a:srgbClr val="B515B9"/>
                </a:solidFill>
              </a:rPr>
              <a:t> </a:t>
            </a:r>
            <a:r>
              <a:rPr lang="sr-Latn-RS" b="1" i="1" dirty="0" smtClean="0">
                <a:solidFill>
                  <a:srgbClr val="00B050"/>
                </a:solidFill>
              </a:rPr>
              <a:t>- zelena (plava + žuta),</a:t>
            </a:r>
          </a:p>
          <a:p>
            <a:pPr>
              <a:buNone/>
            </a:pPr>
            <a:r>
              <a:rPr lang="sr-Latn-RS" b="1" i="1" dirty="0">
                <a:solidFill>
                  <a:srgbClr val="00B050"/>
                </a:solidFill>
              </a:rPr>
              <a:t> </a:t>
            </a:r>
            <a:r>
              <a:rPr lang="sr-Latn-RS" b="1" i="1" dirty="0" smtClean="0">
                <a:solidFill>
                  <a:srgbClr val="00B050"/>
                </a:solidFill>
              </a:rPr>
              <a:t> </a:t>
            </a:r>
            <a:r>
              <a:rPr lang="sr-Latn-RS" b="1" i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sr-Latn-RS" b="1" i="1" dirty="0" smtClean="0">
                <a:solidFill>
                  <a:srgbClr val="FF9933"/>
                </a:solidFill>
              </a:rPr>
              <a:t>narandžasta (crvena + žuta).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643702" y="4786322"/>
            <a:ext cx="1714512" cy="1500198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714744" y="4857760"/>
            <a:ext cx="1714512" cy="15001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7224" y="4857760"/>
            <a:ext cx="1714512" cy="1500198"/>
          </a:xfrm>
          <a:prstGeom prst="ellipse">
            <a:avLst/>
          </a:prstGeom>
          <a:solidFill>
            <a:srgbClr val="B515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b="1" dirty="0"/>
              <a:t>  </a:t>
            </a:r>
            <a:r>
              <a:rPr lang="sr-Latn-RS" b="1" i="1" dirty="0" smtClean="0"/>
              <a:t>Treću grupu čine izvedene boje drugog reda. To su:</a:t>
            </a:r>
          </a:p>
          <a:p>
            <a:pPr>
              <a:buNone/>
            </a:pPr>
            <a:r>
              <a:rPr lang="sr-Latn-RS" b="1" i="1" dirty="0"/>
              <a:t> </a:t>
            </a:r>
            <a:r>
              <a:rPr lang="sr-Latn-RS" b="1" i="1" dirty="0" smtClean="0"/>
              <a:t> </a:t>
            </a:r>
            <a:r>
              <a:rPr lang="sr-Latn-RS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zlatno-žuta (žuta + narandžasta),</a:t>
            </a:r>
            <a:endParaRPr lang="sr-Latn-R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r-Latn-RS" b="1" i="1" dirty="0" smtClean="0">
                <a:solidFill>
                  <a:schemeClr val="accent6">
                    <a:lumMod val="75000"/>
                  </a:schemeClr>
                </a:solidFill>
              </a:rPr>
              <a:t>  - narandžasto-</a:t>
            </a:r>
            <a:r>
              <a:rPr lang="sr-Latn-RS" b="1" i="1" dirty="0" smtClean="0">
                <a:solidFill>
                  <a:srgbClr val="FF0000"/>
                </a:solidFill>
              </a:rPr>
              <a:t>crvena (narandžasta + crvena),</a:t>
            </a:r>
          </a:p>
          <a:p>
            <a:pPr>
              <a:buNone/>
            </a:pPr>
            <a:r>
              <a:rPr lang="sr-Latn-RS" b="1" i="1" dirty="0">
                <a:solidFill>
                  <a:srgbClr val="FF0000"/>
                </a:solidFill>
              </a:rPr>
              <a:t> </a:t>
            </a:r>
            <a:r>
              <a:rPr lang="sr-Latn-RS" b="1" i="1" dirty="0" smtClean="0">
                <a:solidFill>
                  <a:srgbClr val="FF0000"/>
                </a:solidFill>
              </a:rPr>
              <a:t> </a:t>
            </a:r>
            <a:r>
              <a:rPr lang="sr-Latn-RS" b="1" i="1" dirty="0" smtClean="0">
                <a:solidFill>
                  <a:srgbClr val="660066"/>
                </a:solidFill>
              </a:rPr>
              <a:t>- purpurna (crvena + ljubičasta),</a:t>
            </a:r>
          </a:p>
          <a:p>
            <a:pPr>
              <a:buNone/>
            </a:pPr>
            <a:r>
              <a:rPr lang="sr-Latn-RS" b="1" i="1" dirty="0">
                <a:solidFill>
                  <a:srgbClr val="660066"/>
                </a:solidFill>
              </a:rPr>
              <a:t> </a:t>
            </a:r>
            <a:r>
              <a:rPr lang="sr-Latn-RS" b="1" i="1" dirty="0" smtClean="0">
                <a:solidFill>
                  <a:srgbClr val="660066"/>
                </a:solidFill>
              </a:rPr>
              <a:t> </a:t>
            </a:r>
            <a:r>
              <a:rPr lang="sr-Latn-RS" b="1" i="1" dirty="0" smtClean="0">
                <a:solidFill>
                  <a:srgbClr val="002060"/>
                </a:solidFill>
              </a:rPr>
              <a:t>- ultramarin (ljubičasta + plava),</a:t>
            </a:r>
          </a:p>
          <a:p>
            <a:pPr>
              <a:buNone/>
            </a:pPr>
            <a:r>
              <a:rPr lang="sr-Latn-RS" b="1" i="1" dirty="0">
                <a:solidFill>
                  <a:srgbClr val="002060"/>
                </a:solidFill>
              </a:rPr>
              <a:t> </a:t>
            </a:r>
            <a:r>
              <a:rPr lang="sr-Latn-RS" b="1" i="1" dirty="0" smtClean="0">
                <a:solidFill>
                  <a:schemeClr val="accent5"/>
                </a:solidFill>
              </a:rPr>
              <a:t> - tirkiz (plava + zelena),</a:t>
            </a:r>
          </a:p>
          <a:p>
            <a:pPr>
              <a:buNone/>
            </a:pPr>
            <a:r>
              <a:rPr lang="sr-Latn-RS" b="1" i="1" dirty="0">
                <a:solidFill>
                  <a:schemeClr val="accent5"/>
                </a:solidFill>
              </a:rPr>
              <a:t> </a:t>
            </a:r>
            <a:r>
              <a:rPr lang="sr-Latn-RS" b="1" i="1" dirty="0" smtClean="0">
                <a:solidFill>
                  <a:schemeClr val="accent5"/>
                </a:solidFill>
              </a:rPr>
              <a:t> </a:t>
            </a:r>
            <a:r>
              <a:rPr lang="sr-Latn-RS" b="1" i="1" dirty="0" smtClean="0">
                <a:solidFill>
                  <a:srgbClr val="009900"/>
                </a:solidFill>
              </a:rPr>
              <a:t>- majsko zelena (zelena + žuta).</a:t>
            </a:r>
            <a:r>
              <a:rPr lang="sr-Latn-RS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2285984" y="5786454"/>
            <a:ext cx="928694" cy="85725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71868" y="5786454"/>
            <a:ext cx="928694" cy="857256"/>
          </a:xfrm>
          <a:prstGeom prst="ellips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29190" y="5786454"/>
            <a:ext cx="928694" cy="85725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15074" y="5786454"/>
            <a:ext cx="928694" cy="85725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43834" y="5786454"/>
            <a:ext cx="928694" cy="857256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7224" y="5786454"/>
            <a:ext cx="928694" cy="857256"/>
          </a:xfrm>
          <a:prstGeom prst="ellipse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KRUG BOJA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4"/>
            <a:ext cx="718185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Neutralne boje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b="1" dirty="0" smtClean="0"/>
              <a:t>Neutralne boje su bela, crna i siva boja.</a:t>
            </a:r>
            <a:endParaRPr lang="sr-Latn-RS" b="1" dirty="0"/>
          </a:p>
          <a:p>
            <a:r>
              <a:rPr lang="sr-Latn-RS" dirty="0" smtClean="0"/>
              <a:t>U prirodi postoji belo cveće, ali ono nikada nije potpuno belo. Uvek postoji neki dodatak neke prirodne boje. </a:t>
            </a:r>
          </a:p>
          <a:p>
            <a:r>
              <a:rPr lang="sr-Latn-RS" dirty="0" smtClean="0"/>
              <a:t>Takođe, neutralne boje mogu se mešati sa prirodnim i kao rezultat dobija se </a:t>
            </a:r>
            <a:r>
              <a:rPr lang="sr-Latn-RS" b="1" dirty="0" smtClean="0"/>
              <a:t>svetlija nijansa ili tamnija nijansa prirodne boje. </a:t>
            </a:r>
            <a:r>
              <a:rPr lang="sr-Latn-RS" dirty="0" smtClean="0"/>
              <a:t>Pri mešanju sive sa nekom prirodnom bojom, ta boja postaje </a:t>
            </a:r>
            <a:r>
              <a:rPr lang="sr-Latn-RS" b="1" dirty="0" smtClean="0"/>
              <a:t>tonirana.</a:t>
            </a:r>
            <a:endParaRPr lang="sr-Latn-RS" dirty="0" smtClean="0"/>
          </a:p>
        </p:txBody>
      </p:sp>
      <p:sp>
        <p:nvSpPr>
          <p:cNvPr id="4" name="Oval 3"/>
          <p:cNvSpPr/>
          <p:nvPr/>
        </p:nvSpPr>
        <p:spPr>
          <a:xfrm>
            <a:off x="1714480" y="5857892"/>
            <a:ext cx="857256" cy="7858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29058" y="5857892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57884" y="5857892"/>
            <a:ext cx="857256" cy="78581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Boje mogu biti </a:t>
            </a:r>
            <a:r>
              <a:rPr lang="sr-Latn-RS" b="1" dirty="0" smtClean="0"/>
              <a:t>hladne i tople.</a:t>
            </a:r>
            <a:endParaRPr lang="sr-Latn-RS" dirty="0" smtClean="0"/>
          </a:p>
          <a:p>
            <a:r>
              <a:rPr lang="sr-Latn-RS" dirty="0" smtClean="0"/>
              <a:t>Tople boje su </a:t>
            </a:r>
            <a:r>
              <a:rPr lang="sr-Latn-RS" b="1" dirty="0" smtClean="0"/>
              <a:t>žuta, narandžasta i crvena</a:t>
            </a:r>
            <a:r>
              <a:rPr lang="sr-Latn-RS" dirty="0" smtClean="0"/>
              <a:t>, dok su hladne boje </a:t>
            </a:r>
            <a:r>
              <a:rPr lang="sr-Latn-RS" b="1" dirty="0" smtClean="0"/>
              <a:t>zelena i plava.</a:t>
            </a:r>
            <a:endParaRPr lang="sr-Latn-RS" dirty="0" smtClean="0"/>
          </a:p>
          <a:p>
            <a:r>
              <a:rPr lang="sr-Latn-RS" dirty="0" smtClean="0"/>
              <a:t>Pri mešanju toplih i hladnih boja moramo biti veoma pažljivi da ne dobijemo suprotan efekat od onog koji smo namerili.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757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Boje i krug boja cvetnih aranžmana</vt:lpstr>
      <vt:lpstr>Boja u cvetnom aranžmanu</vt:lpstr>
      <vt:lpstr>Slide 3</vt:lpstr>
      <vt:lpstr>Slide 4</vt:lpstr>
      <vt:lpstr>Slide 5</vt:lpstr>
      <vt:lpstr>Slide 6</vt:lpstr>
      <vt:lpstr>KRUG BOJA</vt:lpstr>
      <vt:lpstr>Neutralne boje</vt:lpstr>
      <vt:lpstr>Slide 9</vt:lpstr>
      <vt:lpstr>Sazvučje boja (harmonija)</vt:lpstr>
      <vt:lpstr>Slide 11</vt:lpstr>
      <vt:lpstr>Susedne boje</vt:lpstr>
      <vt:lpstr>Slide 13</vt:lpstr>
      <vt:lpstr>Komplementarne boje (kontrast)</vt:lpstr>
      <vt:lpstr>Slide 15</vt:lpstr>
      <vt:lpstr>Kombinacije boja</vt:lpstr>
      <vt:lpstr>Kombinacije boja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Cvetni aranžmani Boje i krug boja cvetnih aranžmana</dc:title>
  <dc:creator>Lazar</dc:creator>
  <cp:lastModifiedBy>Lazar</cp:lastModifiedBy>
  <cp:revision>8</cp:revision>
  <dcterms:created xsi:type="dcterms:W3CDTF">2013-05-05T15:42:23Z</dcterms:created>
  <dcterms:modified xsi:type="dcterms:W3CDTF">2013-05-13T13:33:17Z</dcterms:modified>
</cp:coreProperties>
</file>