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4"/>
  </p:notesMasterIdLst>
  <p:sldIdLst>
    <p:sldId id="274" r:id="rId3"/>
    <p:sldId id="288" r:id="rId4"/>
    <p:sldId id="275" r:id="rId5"/>
    <p:sldId id="276" r:id="rId6"/>
    <p:sldId id="278" r:id="rId7"/>
    <p:sldId id="277" r:id="rId8"/>
    <p:sldId id="281" r:id="rId9"/>
    <p:sldId id="279" r:id="rId10"/>
    <p:sldId id="265" r:id="rId11"/>
    <p:sldId id="270" r:id="rId12"/>
    <p:sldId id="268" r:id="rId13"/>
    <p:sldId id="258" r:id="rId14"/>
    <p:sldId id="272" r:id="rId15"/>
    <p:sldId id="259" r:id="rId16"/>
    <p:sldId id="273" r:id="rId17"/>
    <p:sldId id="263" r:id="rId18"/>
    <p:sldId id="266" r:id="rId19"/>
    <p:sldId id="269" r:id="rId20"/>
    <p:sldId id="264" r:id="rId21"/>
    <p:sldId id="267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 snapToGrid="0" snapToObjects="1"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99CD-D9D5-4555-9632-27A103B856ED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C676-DF65-4C22-BEC7-8E52C5C81C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EC676-DF65-4C22-BEC7-8E52C5C81CD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796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4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16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05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09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585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77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5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63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357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45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DE5CDE-69D2-644A-9CCA-1168F806390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251A48-B559-4842-AE23-C8E6746C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5CDE-69D2-644A-9CCA-1168F8063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1A48-B559-4842-AE23-C8E6746C71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15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ekoloskicentar.org/pgv/wp-content/uploads/2009/12/compost_cyc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78676" y="1876136"/>
            <a:ext cx="578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smtClean="0">
                <a:solidFill>
                  <a:srgbClr val="A50021"/>
                </a:solidFill>
              </a:rPr>
              <a:t>KOMPOSTIRAJTE!</a:t>
            </a:r>
            <a:endParaRPr lang="en-US" sz="2800" b="1">
              <a:solidFill>
                <a:srgbClr val="A500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1469" y="3278651"/>
            <a:ext cx="2635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smtClean="0">
                <a:solidFill>
                  <a:prstClr val="black"/>
                </a:solidFill>
              </a:rPr>
              <a:t>Aleksandra Stakić-Janićijević</a:t>
            </a:r>
          </a:p>
          <a:p>
            <a:pPr algn="ctr"/>
            <a:r>
              <a:rPr lang="x-none" sz="1600" smtClean="0">
                <a:solidFill>
                  <a:prstClr val="black"/>
                </a:solidFill>
              </a:rPr>
              <a:t>Milena Cojkić</a:t>
            </a:r>
          </a:p>
          <a:p>
            <a:pPr algn="ctr"/>
            <a:r>
              <a:rPr lang="x-none" sz="1600" smtClean="0">
                <a:solidFill>
                  <a:prstClr val="black"/>
                </a:solidFill>
              </a:rPr>
              <a:t>Milena Dražić</a:t>
            </a:r>
          </a:p>
          <a:p>
            <a:pPr algn="ctr"/>
            <a:r>
              <a:rPr lang="x-none" sz="1600" smtClean="0">
                <a:solidFill>
                  <a:prstClr val="black"/>
                </a:solidFill>
              </a:rPr>
              <a:t>Milica Lazarević-Paunović</a:t>
            </a: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1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446087"/>
            <a:ext cx="7966268" cy="2140095"/>
          </a:xfrm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US" b="1" dirty="0" err="1"/>
              <a:t>Povecava</a:t>
            </a:r>
            <a:r>
              <a:rPr lang="en-US" b="1" dirty="0"/>
              <a:t> </a:t>
            </a:r>
            <a:r>
              <a:rPr lang="en-US" b="1" dirty="0" err="1"/>
              <a:t>organsku</a:t>
            </a:r>
            <a:r>
              <a:rPr lang="en-US" b="1" dirty="0"/>
              <a:t> </a:t>
            </a:r>
            <a:r>
              <a:rPr lang="en-US" b="1" dirty="0" err="1"/>
              <a:t>materiju</a:t>
            </a:r>
            <a:r>
              <a:rPr lang="en-US" b="1" dirty="0"/>
              <a:t> u </a:t>
            </a:r>
            <a:r>
              <a:rPr lang="en-US" b="1" dirty="0" err="1"/>
              <a:t>zemljistu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doprinosi</a:t>
            </a:r>
            <a:r>
              <a:rPr lang="en-US" b="1" dirty="0"/>
              <a:t> </a:t>
            </a:r>
            <a:r>
              <a:rPr lang="en-US" b="1" dirty="0" err="1"/>
              <a:t>boljoj</a:t>
            </a:r>
            <a:r>
              <a:rPr lang="en-US" b="1" dirty="0"/>
              <a:t> </a:t>
            </a:r>
            <a:r>
              <a:rPr lang="en-US" b="1" dirty="0" err="1"/>
              <a:t>plodnosti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vecem</a:t>
            </a:r>
            <a:r>
              <a:rPr lang="en-US" b="1" dirty="0"/>
              <a:t> </a:t>
            </a:r>
            <a:r>
              <a:rPr lang="en-US" b="1" dirty="0" err="1"/>
              <a:t>prinosu</a:t>
            </a:r>
            <a:r>
              <a:rPr lang="en-US" dirty="0"/>
              <a:t> - </a:t>
            </a:r>
            <a:r>
              <a:rPr lang="en-US" dirty="0" err="1"/>
              <a:t>studije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da se </a:t>
            </a:r>
            <a:r>
              <a:rPr lang="en-US" dirty="0" err="1"/>
              <a:t>koriscenjem</a:t>
            </a:r>
            <a:r>
              <a:rPr lang="en-US" dirty="0"/>
              <a:t> </a:t>
            </a:r>
            <a:r>
              <a:rPr lang="en-US" dirty="0" err="1"/>
              <a:t>komposta</a:t>
            </a:r>
            <a:r>
              <a:rPr lang="en-US" dirty="0"/>
              <a:t>  u </a:t>
            </a:r>
            <a:r>
              <a:rPr lang="en-US" dirty="0" err="1"/>
              <a:t>zemljište</a:t>
            </a:r>
            <a:r>
              <a:rPr lang="en-US" dirty="0"/>
              <a:t> </a:t>
            </a:r>
            <a:r>
              <a:rPr lang="en-US" dirty="0" err="1"/>
              <a:t>vraćaju</a:t>
            </a:r>
            <a:r>
              <a:rPr lang="en-US" dirty="0"/>
              <a:t> </a:t>
            </a:r>
            <a:r>
              <a:rPr lang="en-US" dirty="0" err="1"/>
              <a:t>nutrijenti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azot</a:t>
            </a:r>
            <a:r>
              <a:rPr lang="en-US" dirty="0"/>
              <a:t>, </a:t>
            </a:r>
            <a:r>
              <a:rPr lang="en-US" dirty="0" err="1"/>
              <a:t>fosfor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minerali</a:t>
            </a:r>
            <a:r>
              <a:rPr lang="en-US" dirty="0"/>
              <a:t> u </a:t>
            </a:r>
            <a:r>
              <a:rPr lang="en-US" dirty="0" err="1"/>
              <a:t>tragovima</a:t>
            </a:r>
            <a:r>
              <a:rPr lang="en-US" dirty="0"/>
              <a:t>;</a:t>
            </a:r>
            <a:br>
              <a:rPr lang="en-US" dirty="0"/>
            </a:b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1056" y="2484581"/>
            <a:ext cx="5514108" cy="382385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err="1"/>
              <a:t>Eliminise</a:t>
            </a:r>
            <a:r>
              <a:rPr lang="en-US" sz="2400" b="1" dirty="0"/>
              <a:t> </a:t>
            </a:r>
            <a:r>
              <a:rPr lang="en-US" sz="2400" b="1" dirty="0" err="1"/>
              <a:t>ili</a:t>
            </a:r>
            <a:r>
              <a:rPr lang="en-US" sz="2400" b="1" dirty="0"/>
              <a:t> </a:t>
            </a:r>
            <a:r>
              <a:rPr lang="en-US" sz="2400" b="1" dirty="0" err="1"/>
              <a:t>smanjuje</a:t>
            </a:r>
            <a:r>
              <a:rPr lang="en-US" sz="2400" b="1" dirty="0"/>
              <a:t> </a:t>
            </a:r>
            <a:r>
              <a:rPr lang="en-US" sz="2400" b="1" dirty="0" err="1"/>
              <a:t>upotrebu</a:t>
            </a:r>
            <a:r>
              <a:rPr lang="en-US" sz="2400" b="1" dirty="0"/>
              <a:t> </a:t>
            </a:r>
            <a:r>
              <a:rPr lang="en-US" sz="2400" b="1" dirty="0" err="1"/>
              <a:t>hemijskih</a:t>
            </a:r>
            <a:r>
              <a:rPr lang="en-US" sz="2400" b="1" dirty="0"/>
              <a:t> </a:t>
            </a:r>
            <a:r>
              <a:rPr lang="en-US" sz="2400" b="1" dirty="0" err="1"/>
              <a:t>djubriva</a:t>
            </a:r>
            <a:r>
              <a:rPr lang="en-US" sz="2400" dirty="0"/>
              <a:t> -  </a:t>
            </a:r>
            <a:r>
              <a:rPr lang="en-US" sz="2400" dirty="0" err="1"/>
              <a:t>kompost</a:t>
            </a:r>
            <a:r>
              <a:rPr lang="en-US" sz="2400" dirty="0"/>
              <a:t>  </a:t>
            </a:r>
            <a:r>
              <a:rPr lang="en-US" sz="2400" dirty="0" err="1"/>
              <a:t>sadrzi</a:t>
            </a:r>
            <a:r>
              <a:rPr lang="en-US" sz="2400" dirty="0"/>
              <a:t> </a:t>
            </a:r>
            <a:r>
              <a:rPr lang="en-US" sz="2400" dirty="0" err="1"/>
              <a:t>nutritijente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oslobađaju</a:t>
            </a:r>
            <a:r>
              <a:rPr lang="en-US" sz="2400" dirty="0"/>
              <a:t> </a:t>
            </a:r>
            <a:r>
              <a:rPr lang="en-US" sz="2400" dirty="0" err="1"/>
              <a:t>sporo</a:t>
            </a:r>
            <a:r>
              <a:rPr lang="en-US" sz="2400" dirty="0"/>
              <a:t> u </a:t>
            </a:r>
            <a:r>
              <a:rPr lang="en-US" sz="2400" dirty="0" err="1"/>
              <a:t>periodu</a:t>
            </a:r>
            <a:r>
              <a:rPr lang="en-US" sz="2400" dirty="0"/>
              <a:t> od 1 – 2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dostupni</a:t>
            </a:r>
            <a:r>
              <a:rPr lang="en-US" sz="2400" dirty="0"/>
              <a:t> </a:t>
            </a:r>
            <a:r>
              <a:rPr lang="en-US" sz="2400" dirty="0" err="1"/>
              <a:t>biljkama</a:t>
            </a:r>
            <a:r>
              <a:rPr lang="en-US" sz="2400" dirty="0"/>
              <a:t>. Sa </a:t>
            </a:r>
            <a:r>
              <a:rPr lang="en-US" sz="2400" dirty="0" err="1"/>
              <a:t>porastom</a:t>
            </a:r>
            <a:r>
              <a:rPr lang="en-US" sz="2400" dirty="0"/>
              <a:t> </a:t>
            </a:r>
            <a:r>
              <a:rPr lang="en-US" sz="2400" dirty="0" err="1"/>
              <a:t>cene</a:t>
            </a:r>
            <a:r>
              <a:rPr lang="en-US" sz="2400" dirty="0"/>
              <a:t> </a:t>
            </a:r>
            <a:r>
              <a:rPr lang="en-US" sz="2400" dirty="0" err="1"/>
              <a:t>djubriva</a:t>
            </a:r>
            <a:r>
              <a:rPr lang="en-US" sz="2400" dirty="0"/>
              <a:t>, </a:t>
            </a:r>
            <a:r>
              <a:rPr lang="en-US" sz="2400" dirty="0" err="1"/>
              <a:t>upotreba</a:t>
            </a:r>
            <a:r>
              <a:rPr lang="en-US" sz="2400" dirty="0"/>
              <a:t> </a:t>
            </a:r>
            <a:r>
              <a:rPr lang="en-US" sz="2400" dirty="0" err="1"/>
              <a:t>komposta</a:t>
            </a:r>
            <a:r>
              <a:rPr lang="en-US" sz="2400" dirty="0"/>
              <a:t>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jos</a:t>
            </a:r>
            <a:r>
              <a:rPr lang="en-US" sz="2400" dirty="0"/>
              <a:t> </a:t>
            </a:r>
            <a:r>
              <a:rPr lang="en-US" sz="2400" dirty="0" err="1"/>
              <a:t>veceg</a:t>
            </a:r>
            <a:r>
              <a:rPr lang="en-US" sz="2400" dirty="0"/>
              <a:t> </a:t>
            </a:r>
            <a:r>
              <a:rPr lang="en-US" sz="2400" dirty="0" err="1"/>
              <a:t>izrazaja</a:t>
            </a:r>
            <a:r>
              <a:rPr lang="en-US" sz="2400" dirty="0"/>
              <a:t>; </a:t>
            </a:r>
            <a:r>
              <a:rPr lang="en-US" sz="2400" dirty="0" err="1"/>
              <a:t>nezavisnost</a:t>
            </a:r>
            <a:r>
              <a:rPr lang="en-US" sz="2400" dirty="0"/>
              <a:t> od </a:t>
            </a:r>
            <a:r>
              <a:rPr lang="en-US" sz="2400" dirty="0" err="1"/>
              <a:t>kretanja</a:t>
            </a:r>
            <a:r>
              <a:rPr lang="en-US" sz="2400" dirty="0"/>
              <a:t> </a:t>
            </a:r>
            <a:r>
              <a:rPr lang="en-US" sz="2400" dirty="0" err="1"/>
              <a:t>cena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raspolozivosti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trzistu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takodje</a:t>
            </a:r>
            <a:r>
              <a:rPr lang="en-US" sz="2400" dirty="0"/>
              <a:t> </a:t>
            </a:r>
            <a:r>
              <a:rPr lang="en-US" sz="2400" dirty="0" err="1"/>
              <a:t>prednosti</a:t>
            </a:r>
            <a:r>
              <a:rPr lang="en-US" sz="2400" dirty="0"/>
              <a:t>;</a:t>
            </a:r>
          </a:p>
          <a:p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179" y="2660073"/>
            <a:ext cx="2978730" cy="3200975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79" y="2660073"/>
            <a:ext cx="2821712" cy="320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70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855" y="489527"/>
            <a:ext cx="843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charset="2"/>
              <a:buChar char="ü"/>
            </a:pPr>
            <a:r>
              <a:rPr lang="en-US" sz="2400" b="1" dirty="0" err="1">
                <a:solidFill>
                  <a:schemeClr val="bg1"/>
                </a:solidFill>
              </a:rPr>
              <a:t>Poboljsava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strukturu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zemljista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/>
            <a:r>
              <a:rPr lang="en-US" sz="2400" dirty="0" smtClean="0"/>
              <a:t> </a:t>
            </a:r>
            <a:endParaRPr lang="en-US" sz="2400" dirty="0"/>
          </a:p>
          <a:p>
            <a:pPr lvl="0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err="1">
                <a:solidFill>
                  <a:schemeClr val="bg1"/>
                </a:solidFill>
              </a:rPr>
              <a:t>olaksava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obradu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setvu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taj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nacin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stedi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gorivo</a:t>
            </a:r>
            <a:r>
              <a:rPr lang="en-US" sz="2400" dirty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vreme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utice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vodni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rezim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zemljista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smanjuje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potrebu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navodnjavanja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pospešuje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drenažu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aeracije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ustedi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vodi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energiji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sprecava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eroziju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zemljista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0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703" y="452271"/>
            <a:ext cx="84198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charset="2"/>
              <a:buChar char="ü"/>
            </a:pPr>
            <a:r>
              <a:rPr lang="en-US" sz="2400" dirty="0" err="1"/>
              <a:t>Organski</a:t>
            </a:r>
            <a:r>
              <a:rPr lang="en-US" sz="2400" dirty="0"/>
              <a:t> </a:t>
            </a:r>
            <a:r>
              <a:rPr lang="en-US" sz="2400" dirty="0" err="1"/>
              <a:t>procesi</a:t>
            </a:r>
            <a:r>
              <a:rPr lang="en-US" sz="2400" dirty="0"/>
              <a:t> </a:t>
            </a:r>
            <a:r>
              <a:rPr lang="en-US" sz="2400" dirty="0" err="1"/>
              <a:t>komposta</a:t>
            </a:r>
            <a:r>
              <a:rPr lang="en-US" sz="2400" dirty="0"/>
              <a:t> </a:t>
            </a:r>
            <a:r>
              <a:rPr lang="en-US" sz="2400" b="1" dirty="0" err="1"/>
              <a:t>inhibiraju</a:t>
            </a:r>
            <a:r>
              <a:rPr lang="en-US" sz="2400" b="1" dirty="0"/>
              <a:t> </a:t>
            </a:r>
            <a:r>
              <a:rPr lang="en-US" sz="2400" b="1" dirty="0" err="1"/>
              <a:t>pojavu</a:t>
            </a:r>
            <a:r>
              <a:rPr lang="en-US" sz="2400" b="1" dirty="0"/>
              <a:t> </a:t>
            </a:r>
            <a:r>
              <a:rPr lang="en-US" sz="2400" b="1" dirty="0" err="1"/>
              <a:t>stetocine</a:t>
            </a:r>
            <a:r>
              <a:rPr lang="en-US" sz="2400" b="1" dirty="0"/>
              <a:t>, </a:t>
            </a:r>
            <a:r>
              <a:rPr lang="en-US" sz="2400" b="1" dirty="0" err="1"/>
              <a:t>rast</a:t>
            </a:r>
            <a:r>
              <a:rPr lang="en-US" sz="2400" b="1" dirty="0"/>
              <a:t> </a:t>
            </a:r>
            <a:r>
              <a:rPr lang="en-US" sz="2400" b="1" dirty="0" err="1"/>
              <a:t>korova</a:t>
            </a:r>
            <a:r>
              <a:rPr lang="en-US" sz="2400" b="1" dirty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/>
              <a:t>bolesti</a:t>
            </a:r>
            <a:r>
              <a:rPr lang="en-US" sz="2400" dirty="0"/>
              <a:t> u </a:t>
            </a:r>
            <a:r>
              <a:rPr lang="en-US" sz="2400" dirty="0" err="1" smtClean="0"/>
              <a:t>zemljistu</a:t>
            </a:r>
            <a:r>
              <a:rPr lang="en-US" sz="2400" dirty="0" smtClean="0"/>
              <a:t>, </a:t>
            </a:r>
            <a:r>
              <a:rPr lang="en-US" sz="2400" dirty="0" err="1" smtClean="0"/>
              <a:t>sto</a:t>
            </a:r>
            <a:r>
              <a:rPr lang="en-US" sz="2400" dirty="0" smtClean="0"/>
              <a:t> </a:t>
            </a:r>
            <a:r>
              <a:rPr lang="en-US" sz="2400" dirty="0" err="1" smtClean="0"/>
              <a:t>smanjuje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upotrebu</a:t>
            </a:r>
            <a:r>
              <a:rPr lang="en-US" sz="2400" dirty="0" smtClean="0"/>
              <a:t> </a:t>
            </a:r>
            <a:r>
              <a:rPr lang="en-US" sz="2400" dirty="0" err="1"/>
              <a:t>pesticida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herbicida</a:t>
            </a:r>
            <a:endParaRPr lang="en-US" sz="2400" dirty="0"/>
          </a:p>
          <a:p>
            <a:r>
              <a:rPr lang="en-US" sz="2400" dirty="0"/>
              <a:t> </a:t>
            </a:r>
            <a:endParaRPr lang="en-US" sz="2400" dirty="0" smtClean="0"/>
          </a:p>
          <a:p>
            <a:pPr lvl="0">
              <a:buFont typeface="Wingdings" charset="2"/>
              <a:buChar char="ü"/>
            </a:pPr>
            <a:r>
              <a:rPr lang="en-US" sz="2400" dirty="0" err="1" smtClean="0"/>
              <a:t>Daje</a:t>
            </a:r>
            <a:r>
              <a:rPr lang="en-US" sz="2400" dirty="0" smtClean="0"/>
              <a:t> </a:t>
            </a:r>
            <a:r>
              <a:rPr lang="en-US" sz="2400" b="1" dirty="0" err="1"/>
              <a:t>zdraviji</a:t>
            </a:r>
            <a:r>
              <a:rPr lang="en-US" sz="2400" b="1" dirty="0"/>
              <a:t> </a:t>
            </a:r>
            <a:r>
              <a:rPr lang="en-US" sz="2400" b="1" dirty="0" err="1"/>
              <a:t>proizvodi</a:t>
            </a:r>
            <a:r>
              <a:rPr lang="en-US" sz="2400" b="1" dirty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/>
              <a:t>pogodan</a:t>
            </a:r>
            <a:r>
              <a:rPr lang="en-US" sz="2400" b="1" dirty="0"/>
              <a:t> je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organsku</a:t>
            </a:r>
            <a:r>
              <a:rPr lang="en-US" sz="2400" b="1" dirty="0"/>
              <a:t> </a:t>
            </a:r>
            <a:r>
              <a:rPr lang="en-US" sz="2400" b="1" dirty="0" err="1"/>
              <a:t>proizvodnju</a:t>
            </a:r>
            <a:r>
              <a:rPr lang="en-US" sz="2400" b="1" dirty="0"/>
              <a:t> </a:t>
            </a:r>
            <a:r>
              <a:rPr lang="en-US" sz="2400" dirty="0" err="1"/>
              <a:t>jer</a:t>
            </a:r>
            <a:r>
              <a:rPr lang="en-US" sz="2400" dirty="0"/>
              <a:t> </a:t>
            </a:r>
            <a:r>
              <a:rPr lang="en-US" sz="2400" dirty="0" err="1"/>
              <a:t>eliminise</a:t>
            </a:r>
            <a:r>
              <a:rPr lang="en-US" sz="2400" dirty="0"/>
              <a:t> </a:t>
            </a:r>
            <a:r>
              <a:rPr lang="en-US" sz="2400" dirty="0" err="1"/>
              <a:t>upotrebu</a:t>
            </a:r>
            <a:r>
              <a:rPr lang="en-US" sz="2400" dirty="0"/>
              <a:t> </a:t>
            </a:r>
            <a:r>
              <a:rPr lang="en-US" sz="2400" dirty="0" err="1"/>
              <a:t>hemijskih</a:t>
            </a:r>
            <a:r>
              <a:rPr lang="en-US" sz="2400" dirty="0"/>
              <a:t> </a:t>
            </a:r>
            <a:r>
              <a:rPr lang="en-US" sz="2400" dirty="0" err="1"/>
              <a:t>djubriva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toksicnih</a:t>
            </a:r>
            <a:r>
              <a:rPr lang="en-US" sz="2400" dirty="0"/>
              <a:t> </a:t>
            </a:r>
            <a:r>
              <a:rPr lang="en-US" sz="2400" dirty="0" err="1"/>
              <a:t>hemijskih</a:t>
            </a:r>
            <a:r>
              <a:rPr lang="en-US" sz="2400" dirty="0"/>
              <a:t> </a:t>
            </a:r>
            <a:r>
              <a:rPr lang="en-US" sz="2400" dirty="0" err="1"/>
              <a:t>pesticida</a:t>
            </a:r>
            <a:r>
              <a:rPr lang="en-US" sz="2400" dirty="0"/>
              <a:t> – </a:t>
            </a:r>
            <a:r>
              <a:rPr lang="en-US" sz="2400" dirty="0" err="1"/>
              <a:t>zdraviji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kvalitetniji</a:t>
            </a:r>
            <a:r>
              <a:rPr lang="en-US" sz="2400" dirty="0"/>
              <a:t> </a:t>
            </a:r>
            <a:r>
              <a:rPr lang="en-US" sz="2400" dirty="0" err="1"/>
              <a:t>proizvodi</a:t>
            </a:r>
            <a:r>
              <a:rPr lang="en-US" sz="2400" dirty="0"/>
              <a:t> </a:t>
            </a: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vecu</a:t>
            </a:r>
            <a:r>
              <a:rPr lang="en-US" sz="2400" dirty="0"/>
              <a:t> </a:t>
            </a:r>
            <a:r>
              <a:rPr lang="en-US" sz="2400" dirty="0" err="1"/>
              <a:t>cenu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trzstu</a:t>
            </a:r>
            <a:r>
              <a:rPr lang="en-US" sz="2400" dirty="0"/>
              <a:t>  a </a:t>
            </a:r>
            <a:r>
              <a:rPr lang="en-US" sz="2400" dirty="0" err="1"/>
              <a:t>ucenici</a:t>
            </a:r>
            <a:r>
              <a:rPr lang="en-US" sz="2400" dirty="0"/>
              <a:t> u </a:t>
            </a:r>
            <a:r>
              <a:rPr lang="en-US" sz="2400" dirty="0" err="1"/>
              <a:t>domu</a:t>
            </a:r>
            <a:r>
              <a:rPr lang="en-US" sz="2400" dirty="0"/>
              <a:t> se </a:t>
            </a:r>
            <a:r>
              <a:rPr lang="en-US" sz="2400" dirty="0" err="1"/>
              <a:t>zdavije</a:t>
            </a:r>
            <a:r>
              <a:rPr lang="en-US" sz="2400" dirty="0"/>
              <a:t> </a:t>
            </a:r>
            <a:r>
              <a:rPr lang="en-US" sz="2400" dirty="0" err="1"/>
              <a:t>hrane</a:t>
            </a:r>
            <a:r>
              <a:rPr lang="en-US" sz="2400" dirty="0"/>
              <a:t>. 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384" y="4093801"/>
            <a:ext cx="3668712" cy="249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17" y="4184073"/>
            <a:ext cx="3565237" cy="240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0982" y="572655"/>
            <a:ext cx="4139847" cy="5902036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vredan</a:t>
            </a:r>
            <a:r>
              <a:rPr lang="en-US" sz="2400" dirty="0"/>
              <a:t> </a:t>
            </a:r>
            <a:r>
              <a:rPr lang="en-US" sz="2400" b="1" dirty="0" err="1"/>
              <a:t>metod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nastavno</a:t>
            </a:r>
            <a:r>
              <a:rPr lang="en-US" sz="2400" b="1" dirty="0"/>
              <a:t> </a:t>
            </a:r>
            <a:r>
              <a:rPr lang="en-US" sz="2400" b="1" dirty="0" err="1"/>
              <a:t>sredstvo</a:t>
            </a:r>
            <a:r>
              <a:rPr lang="en-US" sz="2400" b="1" dirty="0"/>
              <a:t> </a:t>
            </a:r>
            <a:r>
              <a:rPr lang="en-US" sz="2400" b="1" dirty="0" err="1"/>
              <a:t>poducavanja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obrazovanja</a:t>
            </a:r>
            <a:r>
              <a:rPr lang="en-US" sz="2400" dirty="0"/>
              <a:t> </a:t>
            </a:r>
            <a:r>
              <a:rPr lang="en-US" sz="2400" dirty="0" err="1"/>
              <a:t>djaka</a:t>
            </a:r>
            <a:r>
              <a:rPr lang="en-US" sz="2400" dirty="0"/>
              <a:t>, </a:t>
            </a:r>
            <a:r>
              <a:rPr lang="en-US" sz="2400" dirty="0" err="1"/>
              <a:t>lokalnih</a:t>
            </a:r>
            <a:r>
              <a:rPr lang="en-US" sz="2400" dirty="0"/>
              <a:t> </a:t>
            </a:r>
            <a:r>
              <a:rPr lang="en-US" sz="2400" dirty="0" err="1"/>
              <a:t>poljoprivrednika</a:t>
            </a:r>
            <a:r>
              <a:rPr lang="en-US" sz="2400" dirty="0"/>
              <a:t>, </a:t>
            </a:r>
            <a:r>
              <a:rPr lang="en-US" sz="2400" dirty="0" err="1"/>
              <a:t>sluzbenika</a:t>
            </a:r>
            <a:r>
              <a:rPr lang="en-US" sz="2400" dirty="0"/>
              <a:t> u </a:t>
            </a:r>
            <a:r>
              <a:rPr lang="en-US" sz="2400" dirty="0" err="1"/>
              <a:t>lokalnim</a:t>
            </a:r>
            <a:r>
              <a:rPr lang="en-US" sz="2400" dirty="0"/>
              <a:t> </a:t>
            </a:r>
            <a:r>
              <a:rPr lang="en-US" sz="2400" dirty="0" err="1"/>
              <a:t>komunalnim</a:t>
            </a:r>
            <a:r>
              <a:rPr lang="en-US" sz="2400" dirty="0"/>
              <a:t> </a:t>
            </a:r>
            <a:r>
              <a:rPr lang="en-US" sz="2400" dirty="0" err="1"/>
              <a:t>sluzbama</a:t>
            </a:r>
            <a:r>
              <a:rPr lang="en-US" sz="2400" dirty="0"/>
              <a:t>; </a:t>
            </a:r>
            <a:r>
              <a:rPr lang="en-US" sz="2400" dirty="0" err="1"/>
              <a:t>unapređenje</a:t>
            </a:r>
            <a:r>
              <a:rPr lang="en-US" sz="2400" dirty="0"/>
              <a:t>, </a:t>
            </a:r>
            <a:r>
              <a:rPr lang="en-US" sz="2400" dirty="0" err="1"/>
              <a:t>motivisanje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obuka</a:t>
            </a:r>
            <a:r>
              <a:rPr lang="en-US" sz="2400" dirty="0"/>
              <a:t> </a:t>
            </a:r>
            <a:r>
              <a:rPr lang="en-US" sz="2400" dirty="0" err="1"/>
              <a:t>poljoprivrednih</a:t>
            </a:r>
            <a:r>
              <a:rPr lang="en-US" sz="2400" dirty="0"/>
              <a:t> </a:t>
            </a:r>
            <a:r>
              <a:rPr lang="en-US" sz="2400" dirty="0" err="1"/>
              <a:t>proizvođača</a:t>
            </a:r>
            <a:r>
              <a:rPr lang="en-US" sz="2400" dirty="0"/>
              <a:t> da </a:t>
            </a:r>
            <a:r>
              <a:rPr lang="en-US" sz="2400" dirty="0" err="1"/>
              <a:t>usvoje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implementiraju</a:t>
            </a:r>
            <a:r>
              <a:rPr lang="en-US" sz="2400" dirty="0"/>
              <a:t> </a:t>
            </a:r>
            <a:r>
              <a:rPr lang="en-US" sz="2400" dirty="0" err="1"/>
              <a:t>organski</a:t>
            </a:r>
            <a:r>
              <a:rPr lang="en-US" sz="2400" dirty="0"/>
              <a:t> (</a:t>
            </a:r>
            <a:r>
              <a:rPr lang="en-US" sz="2400" dirty="0" err="1"/>
              <a:t>ekološki</a:t>
            </a:r>
            <a:r>
              <a:rPr lang="en-US" sz="2400" dirty="0"/>
              <a:t>) </a:t>
            </a:r>
            <a:r>
              <a:rPr lang="en-US" sz="2400" dirty="0" err="1"/>
              <a:t>način</a:t>
            </a:r>
            <a:r>
              <a:rPr lang="en-US" sz="2400" dirty="0"/>
              <a:t> </a:t>
            </a:r>
            <a:r>
              <a:rPr lang="en-US" sz="2400" dirty="0" err="1"/>
              <a:t>gajenja</a:t>
            </a:r>
            <a:r>
              <a:rPr lang="en-US" sz="2400" dirty="0"/>
              <a:t> </a:t>
            </a:r>
            <a:r>
              <a:rPr lang="en-US" sz="2400" dirty="0" err="1"/>
              <a:t>poljoprivrednih</a:t>
            </a:r>
            <a:r>
              <a:rPr lang="en-US" sz="2400" dirty="0"/>
              <a:t> </a:t>
            </a:r>
            <a:r>
              <a:rPr lang="en-US" sz="2400" dirty="0" err="1"/>
              <a:t>kultura</a:t>
            </a:r>
            <a:r>
              <a:rPr lang="en-US" sz="2400" dirty="0"/>
              <a:t>.</a:t>
            </a:r>
          </a:p>
          <a:p>
            <a:endParaRPr lang="de-AT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r="9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538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14" y="382691"/>
            <a:ext cx="8402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charset="2"/>
              <a:buChar char="ü"/>
            </a:pPr>
            <a:r>
              <a:rPr lang="en-US" sz="2400" b="1" dirty="0" err="1" smtClean="0"/>
              <a:t>Podizanje</a:t>
            </a:r>
            <a:r>
              <a:rPr lang="en-US" sz="2400" b="1" dirty="0" smtClean="0"/>
              <a:t> </a:t>
            </a:r>
            <a:r>
              <a:rPr lang="en-US" sz="2400" b="1" dirty="0" err="1"/>
              <a:t>opšte</a:t>
            </a:r>
            <a:r>
              <a:rPr lang="en-US" sz="2400" b="1" dirty="0"/>
              <a:t> </a:t>
            </a:r>
            <a:r>
              <a:rPr lang="en-US" sz="2400" b="1" dirty="0" err="1"/>
              <a:t>ekološke</a:t>
            </a:r>
            <a:r>
              <a:rPr lang="en-US" sz="2400" b="1" dirty="0"/>
              <a:t> </a:t>
            </a:r>
            <a:r>
              <a:rPr lang="en-US" sz="2400" b="1" dirty="0" err="1"/>
              <a:t>svesti</a:t>
            </a:r>
            <a:r>
              <a:rPr lang="en-US" sz="2400" dirty="0"/>
              <a:t> I </a:t>
            </a:r>
            <a:r>
              <a:rPr lang="en-US" sz="2400" dirty="0" err="1"/>
              <a:t>davanje</a:t>
            </a:r>
            <a:r>
              <a:rPr lang="en-US" sz="2400" dirty="0"/>
              <a:t> </a:t>
            </a:r>
            <a:r>
              <a:rPr lang="en-US" sz="2400" dirty="0" err="1"/>
              <a:t>primera</a:t>
            </a:r>
            <a:r>
              <a:rPr lang="en-US" sz="2400" dirty="0"/>
              <a:t> </a:t>
            </a:r>
            <a:r>
              <a:rPr lang="en-US" sz="2400" dirty="0" err="1"/>
              <a:t>dobre</a:t>
            </a:r>
            <a:r>
              <a:rPr lang="en-US" sz="2400" dirty="0"/>
              <a:t> </a:t>
            </a:r>
            <a:r>
              <a:rPr lang="en-US" sz="2400" dirty="0" err="1" smtClean="0"/>
              <a:t>prakse.Skola</a:t>
            </a:r>
            <a:r>
              <a:rPr lang="en-US" sz="2400" dirty="0" smtClean="0"/>
              <a:t> </a:t>
            </a:r>
            <a:r>
              <a:rPr lang="en-US" sz="2400" dirty="0" err="1"/>
              <a:t>štiti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lokalno</a:t>
            </a:r>
            <a:r>
              <a:rPr lang="en-US" sz="2400" dirty="0"/>
              <a:t> </a:t>
            </a:r>
            <a:r>
              <a:rPr lang="en-US" sz="2400" dirty="0" err="1"/>
              <a:t>okruženje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prirodne</a:t>
            </a:r>
            <a:r>
              <a:rPr lang="en-US" sz="2400" dirty="0"/>
              <a:t> </a:t>
            </a:r>
            <a:r>
              <a:rPr lang="en-US" sz="2400" dirty="0" err="1"/>
              <a:t>resurse</a:t>
            </a:r>
            <a:r>
              <a:rPr lang="en-US" sz="2400" dirty="0"/>
              <a:t>. </a:t>
            </a:r>
            <a:r>
              <a:rPr lang="en-US" sz="2400" dirty="0" err="1"/>
              <a:t>Deponije</a:t>
            </a:r>
            <a:r>
              <a:rPr lang="en-US" sz="2400" dirty="0"/>
              <a:t> </a:t>
            </a:r>
            <a:r>
              <a:rPr lang="en-US" sz="2400" dirty="0" err="1"/>
              <a:t>prouzrukuju</a:t>
            </a:r>
            <a:r>
              <a:rPr lang="en-US" sz="2400" dirty="0"/>
              <a:t> </a:t>
            </a:r>
            <a:r>
              <a:rPr lang="en-US" sz="2400" dirty="0" err="1"/>
              <a:t>štetu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 smtClean="0"/>
              <a:t>okruženje</a:t>
            </a:r>
            <a:r>
              <a:rPr lang="en-US" sz="2400" dirty="0" smtClean="0"/>
              <a:t>. </a:t>
            </a:r>
            <a:r>
              <a:rPr lang="en-US" sz="2400" dirty="0" err="1" smtClean="0"/>
              <a:t>Kompostiranjem</a:t>
            </a:r>
            <a:r>
              <a:rPr lang="en-US" sz="2400" dirty="0" smtClean="0"/>
              <a:t> </a:t>
            </a:r>
            <a:r>
              <a:rPr lang="en-US" sz="2400" dirty="0" err="1"/>
              <a:t>kuhinjskog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baštenskog</a:t>
            </a:r>
            <a:r>
              <a:rPr lang="en-US" sz="2400" dirty="0"/>
              <a:t> </a:t>
            </a:r>
            <a:r>
              <a:rPr lang="en-US" sz="2400" dirty="0" err="1"/>
              <a:t>otpada</a:t>
            </a:r>
            <a:r>
              <a:rPr lang="en-US" sz="2400" dirty="0"/>
              <a:t> </a:t>
            </a:r>
            <a:r>
              <a:rPr lang="en-US" sz="2400" dirty="0" err="1"/>
              <a:t>značajno</a:t>
            </a:r>
            <a:r>
              <a:rPr lang="en-US" sz="2400" dirty="0"/>
              <a:t> se </a:t>
            </a:r>
            <a:r>
              <a:rPr lang="en-US" sz="2400" dirty="0" err="1"/>
              <a:t>redukuje</a:t>
            </a:r>
            <a:r>
              <a:rPr lang="en-US" sz="2400" dirty="0"/>
              <a:t> 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otpada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upućuje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deponiju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time </a:t>
            </a:r>
            <a:r>
              <a:rPr lang="en-US" sz="2400" dirty="0" err="1"/>
              <a:t>značajno</a:t>
            </a:r>
            <a:r>
              <a:rPr lang="en-US" sz="2400" dirty="0"/>
              <a:t> </a:t>
            </a:r>
            <a:r>
              <a:rPr lang="en-US" sz="2400" dirty="0" err="1"/>
              <a:t>dugoročno</a:t>
            </a:r>
            <a:r>
              <a:rPr lang="en-US" sz="2400" dirty="0"/>
              <a:t> </a:t>
            </a:r>
            <a:r>
              <a:rPr lang="en-US" sz="2400" dirty="0" err="1"/>
              <a:t>štedi</a:t>
            </a:r>
            <a:r>
              <a:rPr lang="en-US" sz="2400" dirty="0"/>
              <a:t> </a:t>
            </a:r>
            <a:r>
              <a:rPr lang="en-US" sz="2400" dirty="0" err="1" smtClean="0"/>
              <a:t>novac</a:t>
            </a:r>
            <a:endParaRPr lang="en-US" sz="2400" dirty="0" smtClean="0"/>
          </a:p>
          <a:p>
            <a:pPr lvl="0"/>
            <a:endParaRPr lang="en-US" sz="24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12" y="3352800"/>
            <a:ext cx="6817788" cy="32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456" y="314036"/>
            <a:ext cx="55233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/>
              <a:t>utroska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zagrejavanje</a:t>
            </a:r>
            <a:r>
              <a:rPr lang="en-US" sz="2400" b="1" dirty="0"/>
              <a:t> </a:t>
            </a:r>
            <a:r>
              <a:rPr lang="en-US" sz="2400" b="1" dirty="0" err="1"/>
              <a:t>vode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grejanje</a:t>
            </a:r>
            <a:r>
              <a:rPr lang="en-US" sz="2400" dirty="0"/>
              <a:t> </a:t>
            </a:r>
            <a:r>
              <a:rPr lang="en-US" sz="2400" dirty="0" err="1"/>
              <a:t>staklenika</a:t>
            </a:r>
            <a:r>
              <a:rPr lang="en-US" sz="2400" dirty="0"/>
              <a:t>)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bazi</a:t>
            </a:r>
            <a:r>
              <a:rPr lang="en-US" sz="2400" dirty="0"/>
              <a:t> Jean Pain </a:t>
            </a:r>
            <a:r>
              <a:rPr lang="en-US" sz="2400" dirty="0" err="1"/>
              <a:t>metode</a:t>
            </a:r>
            <a:r>
              <a:rPr lang="en-US" sz="2400" dirty="0"/>
              <a:t> (</a:t>
            </a:r>
            <a:r>
              <a:rPr lang="en-US" sz="2400" dirty="0" err="1"/>
              <a:t>voda</a:t>
            </a:r>
            <a:r>
              <a:rPr lang="en-US" sz="2400" dirty="0"/>
              <a:t> se </a:t>
            </a:r>
            <a:r>
              <a:rPr lang="en-US" sz="2400" dirty="0" err="1"/>
              <a:t>pumpa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plasticne</a:t>
            </a:r>
            <a:r>
              <a:rPr lang="en-US" sz="2400" dirty="0"/>
              <a:t> </a:t>
            </a:r>
            <a:r>
              <a:rPr lang="en-US" sz="2400" dirty="0" err="1"/>
              <a:t>cevi</a:t>
            </a:r>
            <a:r>
              <a:rPr lang="en-US" sz="2400" dirty="0"/>
              <a:t> </a:t>
            </a:r>
            <a:r>
              <a:rPr lang="en-US" sz="2400" dirty="0" err="1"/>
              <a:t>polozene</a:t>
            </a:r>
            <a:r>
              <a:rPr lang="en-US" sz="2400" dirty="0"/>
              <a:t> </a:t>
            </a:r>
            <a:r>
              <a:rPr lang="en-US" sz="2400" dirty="0" err="1"/>
              <a:t>centralno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kompostnu</a:t>
            </a:r>
            <a:r>
              <a:rPr lang="en-US" sz="2400" dirty="0"/>
              <a:t> </a:t>
            </a:r>
            <a:r>
              <a:rPr lang="en-US" sz="2400" dirty="0" err="1"/>
              <a:t>gomilu</a:t>
            </a:r>
            <a:r>
              <a:rPr lang="en-US" sz="2400" dirty="0"/>
              <a:t>): </a:t>
            </a:r>
            <a:r>
              <a:rPr lang="en-US" sz="2400" dirty="0" err="1"/>
              <a:t>velika</a:t>
            </a:r>
            <a:r>
              <a:rPr lang="en-US" sz="2400" dirty="0"/>
              <a:t> </a:t>
            </a:r>
            <a:r>
              <a:rPr lang="en-US" sz="2400" dirty="0" err="1"/>
              <a:t>kompostna</a:t>
            </a:r>
            <a:r>
              <a:rPr lang="en-US" sz="2400" dirty="0"/>
              <a:t> </a:t>
            </a:r>
            <a:r>
              <a:rPr lang="en-US" sz="2400" dirty="0" err="1"/>
              <a:t>gomila</a:t>
            </a:r>
            <a:r>
              <a:rPr lang="en-US" sz="2400" dirty="0"/>
              <a:t> </a:t>
            </a:r>
            <a:r>
              <a:rPr lang="en-US" sz="2400" dirty="0" err="1"/>
              <a:t>moze</a:t>
            </a:r>
            <a:r>
              <a:rPr lang="en-US" sz="2400" dirty="0"/>
              <a:t> </a:t>
            </a:r>
            <a:r>
              <a:rPr lang="en-US" sz="2400" dirty="0" err="1"/>
              <a:t>potencijalno</a:t>
            </a:r>
            <a:r>
              <a:rPr lang="en-US" sz="2400" dirty="0"/>
              <a:t> da </a:t>
            </a:r>
            <a:r>
              <a:rPr lang="en-US" sz="2400" dirty="0" err="1"/>
              <a:t>greje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prostore</a:t>
            </a:r>
            <a:r>
              <a:rPr lang="en-US" sz="2400" dirty="0"/>
              <a:t> – </a:t>
            </a:r>
            <a:r>
              <a:rPr lang="en-US" sz="2400" dirty="0" err="1"/>
              <a:t>oko</a:t>
            </a:r>
            <a:r>
              <a:rPr lang="en-US" sz="2400" dirty="0"/>
              <a:t> 50 </a:t>
            </a:r>
            <a:r>
              <a:rPr lang="en-US" sz="2400" dirty="0" err="1"/>
              <a:t>tona</a:t>
            </a:r>
            <a:r>
              <a:rPr lang="en-US" sz="2400" dirty="0"/>
              <a:t> </a:t>
            </a:r>
            <a:r>
              <a:rPr lang="en-US" sz="2400" dirty="0" err="1"/>
              <a:t>komposta</a:t>
            </a:r>
            <a:r>
              <a:rPr lang="en-US" sz="2400" dirty="0"/>
              <a:t> da </a:t>
            </a:r>
            <a:r>
              <a:rPr lang="en-US" sz="2400" dirty="0" err="1"/>
              <a:t>greje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90m (u </a:t>
            </a:r>
            <a:r>
              <a:rPr lang="en-US" sz="2400" dirty="0" err="1"/>
              <a:t>zavisnosto</a:t>
            </a:r>
            <a:r>
              <a:rPr lang="en-US" sz="2400" dirty="0"/>
              <a:t> od </a:t>
            </a:r>
            <a:r>
              <a:rPr lang="en-US" sz="2400" dirty="0" err="1"/>
              <a:t>lokalne</a:t>
            </a:r>
            <a:r>
              <a:rPr lang="en-US" sz="2400" dirty="0"/>
              <a:t> </a:t>
            </a:r>
            <a:r>
              <a:rPr lang="en-US" sz="2400" dirty="0" err="1"/>
              <a:t>klime</a:t>
            </a:r>
            <a:r>
              <a:rPr lang="en-US" sz="2400" dirty="0"/>
              <a:t>). </a:t>
            </a:r>
            <a:r>
              <a:rPr lang="en-US" sz="2400" dirty="0" err="1"/>
              <a:t>Blizina</a:t>
            </a:r>
            <a:r>
              <a:rPr lang="en-US" sz="2400" dirty="0"/>
              <a:t> </a:t>
            </a:r>
            <a:r>
              <a:rPr lang="en-US" sz="2400" dirty="0" err="1"/>
              <a:t>kompostne</a:t>
            </a:r>
            <a:r>
              <a:rPr lang="en-US" sz="2400" dirty="0"/>
              <a:t> </a:t>
            </a:r>
            <a:r>
              <a:rPr lang="en-US" sz="2400" dirty="0" err="1"/>
              <a:t>gomile</a:t>
            </a:r>
            <a:r>
              <a:rPr lang="en-US" sz="2400" dirty="0"/>
              <a:t> </a:t>
            </a:r>
            <a:r>
              <a:rPr lang="en-US" sz="2400" dirty="0" err="1"/>
              <a:t>objektu</a:t>
            </a:r>
            <a:r>
              <a:rPr lang="en-US" sz="2400" dirty="0"/>
              <a:t> je on </a:t>
            </a:r>
            <a:r>
              <a:rPr lang="en-US" sz="2400" dirty="0" err="1"/>
              <a:t>presudnog</a:t>
            </a:r>
            <a:r>
              <a:rPr lang="en-US" sz="2400" dirty="0"/>
              <a:t> </a:t>
            </a:r>
            <a:r>
              <a:rPr lang="en-US" sz="2400" dirty="0" err="1"/>
              <a:t>znacaja</a:t>
            </a:r>
            <a:r>
              <a:rPr lang="en-US" sz="2400" dirty="0"/>
              <a:t>. </a:t>
            </a:r>
            <a:r>
              <a:rPr lang="en-US" sz="2400" dirty="0" err="1"/>
              <a:t>Ovo</a:t>
            </a:r>
            <a:r>
              <a:rPr lang="en-US" sz="2400" dirty="0"/>
              <a:t> </a:t>
            </a:r>
            <a:r>
              <a:rPr lang="en-US" sz="2400" dirty="0" err="1"/>
              <a:t>jos</a:t>
            </a:r>
            <a:r>
              <a:rPr lang="en-US" sz="2400" dirty="0"/>
              <a:t> vise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izrazaja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se </a:t>
            </a:r>
            <a:r>
              <a:rPr lang="en-US" sz="2400" dirty="0" err="1"/>
              <a:t>ima</a:t>
            </a:r>
            <a:r>
              <a:rPr lang="en-US" sz="2400" dirty="0"/>
              <a:t> u </a:t>
            </a:r>
            <a:r>
              <a:rPr lang="en-US" sz="2400" dirty="0" err="1"/>
              <a:t>vidu</a:t>
            </a:r>
            <a:r>
              <a:rPr lang="en-US" sz="2400" dirty="0"/>
              <a:t> da </a:t>
            </a:r>
            <a:r>
              <a:rPr lang="en-US" sz="2400" dirty="0" err="1"/>
              <a:t>topla</a:t>
            </a:r>
            <a:r>
              <a:rPr lang="en-US" sz="2400" dirty="0"/>
              <a:t> </a:t>
            </a:r>
            <a:r>
              <a:rPr lang="en-US" sz="2400" dirty="0" err="1"/>
              <a:t>voda</a:t>
            </a:r>
            <a:r>
              <a:rPr lang="en-US" sz="2400" dirty="0"/>
              <a:t> </a:t>
            </a:r>
            <a:r>
              <a:rPr lang="en-US" sz="2400" dirty="0" err="1"/>
              <a:t>ucestvuje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14-24% u </a:t>
            </a:r>
            <a:r>
              <a:rPr lang="en-US" sz="2400" dirty="0" err="1"/>
              <a:t>ukupnom</a:t>
            </a:r>
            <a:r>
              <a:rPr lang="en-US" sz="2400" dirty="0"/>
              <a:t> </a:t>
            </a:r>
            <a:r>
              <a:rPr lang="en-US" sz="2400" dirty="0" err="1"/>
              <a:t>trosku</a:t>
            </a:r>
            <a:r>
              <a:rPr lang="en-US" sz="2400" dirty="0"/>
              <a:t> </a:t>
            </a:r>
            <a:r>
              <a:rPr lang="en-US" sz="2400" dirty="0" err="1"/>
              <a:t>elektricne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u </a:t>
            </a:r>
            <a:r>
              <a:rPr lang="en-US" sz="2400" dirty="0" err="1"/>
              <a:t>domacinstvu</a:t>
            </a:r>
            <a:r>
              <a:rPr lang="en-US" sz="24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430" y="314036"/>
            <a:ext cx="282892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429" y="2028536"/>
            <a:ext cx="28289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429" y="3993862"/>
            <a:ext cx="28289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29308"/>
            <a:ext cx="7125113" cy="1184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Cost Benefit </a:t>
            </a:r>
            <a:r>
              <a:rPr lang="en-US" sz="4000" dirty="0" err="1" smtClean="0"/>
              <a:t>Analiza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17637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Pored toga </a:t>
            </a:r>
            <a:r>
              <a:rPr lang="en-US" sz="2400" dirty="0" err="1" smtClean="0"/>
              <a:t>sto</a:t>
            </a:r>
            <a:r>
              <a:rPr lang="en-US" sz="2400" dirty="0" smtClean="0"/>
              <a:t> </a:t>
            </a:r>
            <a:r>
              <a:rPr lang="en-US" sz="2400" dirty="0" err="1" smtClean="0"/>
              <a:t>utice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ustedu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goriva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djubriva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pesticida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grejanja</a:t>
            </a:r>
            <a:r>
              <a:rPr lang="en-US" sz="2400" dirty="0" smtClean="0"/>
              <a:t>, </a:t>
            </a:r>
            <a:r>
              <a:rPr lang="en-US" sz="2400" dirty="0" err="1" smtClean="0"/>
              <a:t>kompost</a:t>
            </a:r>
            <a:r>
              <a:rPr lang="en-US" sz="2400" dirty="0" smtClean="0"/>
              <a:t> </a:t>
            </a:r>
            <a:r>
              <a:rPr lang="en-US" sz="2400" dirty="0" err="1"/>
              <a:t>m</a:t>
            </a:r>
            <a:r>
              <a:rPr lang="en-US" sz="2400" dirty="0" err="1" smtClean="0"/>
              <a:t>oze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I </a:t>
            </a:r>
            <a:r>
              <a:rPr lang="en-US" sz="2400" dirty="0" err="1" smtClean="0"/>
              <a:t>dodatni</a:t>
            </a:r>
            <a:r>
              <a:rPr lang="en-US" sz="2400" dirty="0" smtClean="0"/>
              <a:t> </a:t>
            </a:r>
            <a:r>
              <a:rPr lang="en-US" sz="2400" b="1" dirty="0" err="1"/>
              <a:t>izvor</a:t>
            </a:r>
            <a:r>
              <a:rPr lang="en-US" sz="2400" b="1" dirty="0"/>
              <a:t> </a:t>
            </a:r>
            <a:r>
              <a:rPr lang="en-US" sz="2400" b="1" dirty="0" err="1"/>
              <a:t>zarade</a:t>
            </a:r>
            <a:r>
              <a:rPr lang="en-US" sz="2400" dirty="0"/>
              <a:t> </a:t>
            </a:r>
            <a:r>
              <a:rPr lang="en-US" sz="2400" b="1" dirty="0" err="1"/>
              <a:t>prodajom</a:t>
            </a:r>
            <a:r>
              <a:rPr lang="en-US" sz="2400" b="1" dirty="0"/>
              <a:t> </a:t>
            </a:r>
            <a:r>
              <a:rPr lang="en-US" sz="2400" b="1" dirty="0" err="1"/>
              <a:t>kvalitetnog</a:t>
            </a:r>
            <a:r>
              <a:rPr lang="en-US" sz="2400" b="1" dirty="0"/>
              <a:t> </a:t>
            </a:r>
            <a:r>
              <a:rPr lang="en-US" sz="2400" b="1" dirty="0" err="1"/>
              <a:t>certifikovanog</a:t>
            </a:r>
            <a:r>
              <a:rPr lang="en-US" sz="2400" b="1" dirty="0" smtClean="0"/>
              <a:t> </a:t>
            </a:r>
          </a:p>
          <a:p>
            <a:pPr lvl="0"/>
            <a:r>
              <a:rPr lang="en-US" sz="2400" b="1" dirty="0" err="1" smtClean="0"/>
              <a:t>komposta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trzistu</a:t>
            </a:r>
            <a:r>
              <a:rPr lang="en-US" sz="2400" dirty="0"/>
              <a:t> (</a:t>
            </a:r>
            <a:r>
              <a:rPr lang="en-US" sz="2400" dirty="0" err="1"/>
              <a:t>lokalnim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rasadnicima</a:t>
            </a:r>
            <a:r>
              <a:rPr lang="en-US" sz="2400" dirty="0"/>
              <a:t>, </a:t>
            </a:r>
            <a:r>
              <a:rPr lang="en-US" sz="2400" dirty="0" err="1"/>
              <a:t>bastovanima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kompanijama</a:t>
            </a:r>
            <a:r>
              <a:rPr lang="en-US" sz="2400" dirty="0" smtClean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odrzavanje</a:t>
            </a:r>
            <a:r>
              <a:rPr lang="en-US" sz="2400" dirty="0"/>
              <a:t> </a:t>
            </a:r>
            <a:endParaRPr lang="en-US" sz="2400" dirty="0" smtClean="0"/>
          </a:p>
          <a:p>
            <a:pPr lvl="0"/>
            <a:r>
              <a:rPr lang="en-US" sz="2400" dirty="0" err="1" smtClean="0"/>
              <a:t>pejsaza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uzgajivacima</a:t>
            </a:r>
            <a:r>
              <a:rPr lang="en-US" sz="2400" dirty="0" smtClean="0"/>
              <a:t> </a:t>
            </a:r>
            <a:r>
              <a:rPr lang="en-US" sz="2400" dirty="0" err="1"/>
              <a:t>sampinjona</a:t>
            </a:r>
            <a:r>
              <a:rPr lang="en-US" sz="2400" dirty="0"/>
              <a:t>, </a:t>
            </a:r>
            <a:endParaRPr lang="en-US" sz="2400" dirty="0" smtClean="0"/>
          </a:p>
          <a:p>
            <a:pPr lvl="0"/>
            <a:r>
              <a:rPr lang="en-US" sz="2400" dirty="0" err="1" smtClean="0"/>
              <a:t>gradskom</a:t>
            </a:r>
            <a:r>
              <a:rPr lang="en-US" sz="2400" dirty="0" smtClean="0"/>
              <a:t> </a:t>
            </a:r>
            <a:r>
              <a:rPr lang="en-US" sz="2400" dirty="0" err="1" smtClean="0"/>
              <a:t>zelenilu</a:t>
            </a:r>
            <a:r>
              <a:rPr lang="en-US" sz="2400" dirty="0" smtClean="0"/>
              <a:t>)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583" y="4133272"/>
            <a:ext cx="35147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337" y="2782687"/>
            <a:ext cx="2447946" cy="195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893" y="539247"/>
            <a:ext cx="82111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Sa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,  </a:t>
            </a:r>
            <a:r>
              <a:rPr lang="en-US" sz="2400" b="1" dirty="0" err="1" smtClean="0"/>
              <a:t>ulaganja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mala</a:t>
            </a:r>
            <a:r>
              <a:rPr lang="en-US" sz="2400" dirty="0" smtClean="0"/>
              <a:t>: </a:t>
            </a:r>
          </a:p>
          <a:p>
            <a:pPr lvl="0"/>
            <a:endParaRPr lang="en-US" sz="2400" dirty="0" smtClean="0"/>
          </a:p>
          <a:p>
            <a:pPr>
              <a:buFont typeface="Courier New"/>
              <a:buChar char="o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Kompostiranje</a:t>
            </a:r>
            <a:r>
              <a:rPr lang="en-US" sz="2400" b="1" dirty="0" smtClean="0"/>
              <a:t> je </a:t>
            </a:r>
            <a:r>
              <a:rPr lang="en-US" sz="2400" b="1" dirty="0" err="1" smtClean="0"/>
              <a:t>lako</a:t>
            </a:r>
            <a:r>
              <a:rPr lang="en-US" sz="2400" dirty="0" smtClean="0"/>
              <a:t>, </a:t>
            </a:r>
            <a:r>
              <a:rPr lang="en-US" sz="2400" dirty="0" err="1" smtClean="0"/>
              <a:t>prirodni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organizmi</a:t>
            </a:r>
            <a:r>
              <a:rPr lang="en-US" sz="2400" dirty="0" smtClean="0"/>
              <a:t> </a:t>
            </a:r>
            <a:r>
              <a:rPr lang="en-US" sz="2400" dirty="0" err="1" smtClean="0"/>
              <a:t>vrše</a:t>
            </a:r>
            <a:r>
              <a:rPr lang="en-US" sz="2400" dirty="0" smtClean="0"/>
              <a:t> </a:t>
            </a:r>
            <a:r>
              <a:rPr lang="en-US" sz="2400" dirty="0" err="1" smtClean="0"/>
              <a:t>posao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Vas, a </a:t>
            </a:r>
            <a:r>
              <a:rPr lang="en-US" sz="2400" dirty="0" err="1" smtClean="0"/>
              <a:t>njima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potrebni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vazduh</a:t>
            </a:r>
            <a:r>
              <a:rPr lang="en-US" sz="2400" dirty="0" smtClean="0"/>
              <a:t>, </a:t>
            </a:r>
            <a:r>
              <a:rPr lang="en-US" sz="2400" dirty="0" err="1" smtClean="0"/>
              <a:t>voda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organska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oni</a:t>
            </a:r>
            <a:r>
              <a:rPr lang="en-US" sz="2400" dirty="0" smtClean="0"/>
              <a:t> </a:t>
            </a:r>
            <a:r>
              <a:rPr lang="en-US" sz="2400" dirty="0" err="1" smtClean="0"/>
              <a:t>mešaju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oslobađaju</a:t>
            </a:r>
            <a:r>
              <a:rPr lang="en-US" sz="2400" dirty="0" smtClean="0"/>
              <a:t> </a:t>
            </a:r>
            <a:r>
              <a:rPr lang="en-US" sz="2400" dirty="0" err="1" smtClean="0"/>
              <a:t>hranljive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materije</a:t>
            </a:r>
            <a:r>
              <a:rPr lang="en-US" sz="2400" dirty="0" smtClean="0"/>
              <a:t>  </a:t>
            </a:r>
          </a:p>
          <a:p>
            <a:pPr>
              <a:buFont typeface="Courier New"/>
              <a:buChar char="o"/>
            </a:pPr>
            <a:endParaRPr lang="en-US" sz="2400" dirty="0" smtClean="0"/>
          </a:p>
          <a:p>
            <a:pPr lvl="0">
              <a:buFont typeface="Courier New"/>
              <a:buChar char="o"/>
            </a:pPr>
            <a:r>
              <a:rPr lang="en-US" sz="2400" dirty="0" smtClean="0"/>
              <a:t> </a:t>
            </a:r>
            <a:r>
              <a:rPr lang="en-US" sz="2400" b="1" dirty="0" err="1" smtClean="0"/>
              <a:t>Izrada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kompostera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skupo</a:t>
            </a:r>
            <a:r>
              <a:rPr lang="en-US" sz="2400" b="1" dirty="0" smtClean="0"/>
              <a:t>,</a:t>
            </a:r>
          </a:p>
          <a:p>
            <a:pPr lvl="0"/>
            <a:r>
              <a:rPr lang="en-US" sz="2400" dirty="0" smtClean="0"/>
              <a:t> </a:t>
            </a:r>
            <a:r>
              <a:rPr lang="en-US" sz="2400" dirty="0" err="1" smtClean="0"/>
              <a:t>nema</a:t>
            </a:r>
            <a:r>
              <a:rPr lang="en-US" sz="2400" dirty="0" smtClean="0"/>
              <a:t> </a:t>
            </a:r>
            <a:r>
              <a:rPr lang="en-US" sz="2400" dirty="0" err="1" smtClean="0"/>
              <a:t>ulaganja</a:t>
            </a:r>
            <a:r>
              <a:rPr lang="en-US" sz="2400" dirty="0" smtClean="0"/>
              <a:t> u </a:t>
            </a:r>
            <a:r>
              <a:rPr lang="en-US" sz="2400" dirty="0" err="1" smtClean="0"/>
              <a:t>opremu</a:t>
            </a:r>
            <a:r>
              <a:rPr lang="en-US" sz="2400" dirty="0" smtClean="0"/>
              <a:t>, </a:t>
            </a:r>
            <a:r>
              <a:rPr lang="en-US" sz="2400" dirty="0" err="1" smtClean="0"/>
              <a:t>sa</a:t>
            </a:r>
            <a:r>
              <a:rPr lang="en-US" sz="2400" dirty="0" smtClean="0"/>
              <a:t> min</a:t>
            </a:r>
          </a:p>
          <a:p>
            <a:pPr lvl="0"/>
            <a:r>
              <a:rPr lang="en-US" sz="2400" dirty="0" err="1" smtClean="0"/>
              <a:t>troskovima</a:t>
            </a:r>
            <a:r>
              <a:rPr lang="en-US" sz="2400" dirty="0" smtClean="0"/>
              <a:t>, </a:t>
            </a:r>
            <a:r>
              <a:rPr lang="en-US" sz="2400" dirty="0" err="1" smtClean="0"/>
              <a:t>mozete</a:t>
            </a:r>
            <a:r>
              <a:rPr lang="en-US" sz="2400" dirty="0" smtClean="0"/>
              <a:t> </a:t>
            </a:r>
            <a:r>
              <a:rPr lang="en-US" sz="2400" dirty="0" err="1" smtClean="0"/>
              <a:t>sami</a:t>
            </a:r>
            <a:r>
              <a:rPr lang="en-US" sz="2400" dirty="0" smtClean="0"/>
              <a:t> </a:t>
            </a:r>
            <a:r>
              <a:rPr lang="en-US" sz="2400" dirty="0" err="1" smtClean="0"/>
              <a:t>napraviti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komposter</a:t>
            </a:r>
            <a:endParaRPr lang="en-US" sz="2400" dirty="0" smtClean="0"/>
          </a:p>
          <a:p>
            <a:pPr lvl="0">
              <a:buFont typeface="Courier New"/>
              <a:buChar char="o"/>
            </a:pPr>
            <a:endParaRPr lang="en-US" sz="2400" dirty="0" smtClean="0"/>
          </a:p>
          <a:p>
            <a:pPr>
              <a:buFont typeface="Courier New"/>
              <a:buChar char="o"/>
            </a:pPr>
            <a:r>
              <a:rPr lang="en-US" sz="2400" b="1" dirty="0" err="1" smtClean="0"/>
              <a:t>Jednostavna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sigurna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primena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njivi</a:t>
            </a:r>
            <a:r>
              <a:rPr lang="en-US" sz="2400" b="1" dirty="0" smtClean="0"/>
              <a:t> - 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obrađivanom</a:t>
            </a:r>
            <a:r>
              <a:rPr lang="en-US" sz="2400" dirty="0" smtClean="0"/>
              <a:t> </a:t>
            </a:r>
            <a:r>
              <a:rPr lang="en-US" sz="2400" dirty="0" err="1" smtClean="0"/>
              <a:t>zemljištu</a:t>
            </a:r>
            <a:r>
              <a:rPr lang="en-US" sz="2400" dirty="0" smtClean="0"/>
              <a:t> </a:t>
            </a:r>
            <a:r>
              <a:rPr lang="en-US" sz="2400" dirty="0" err="1" smtClean="0"/>
              <a:t>daje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značajan</a:t>
            </a:r>
            <a:r>
              <a:rPr lang="en-US" sz="2400" dirty="0" smtClean="0"/>
              <a:t> </a:t>
            </a:r>
            <a:r>
              <a:rPr lang="en-US" sz="2400" dirty="0" err="1" smtClean="0"/>
              <a:t>efekat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nanošenju</a:t>
            </a:r>
            <a:r>
              <a:rPr lang="en-US" sz="2400" dirty="0" smtClean="0"/>
              <a:t> 20-50 kg </a:t>
            </a:r>
            <a:r>
              <a:rPr lang="en-US" sz="2400" dirty="0" err="1" smtClean="0"/>
              <a:t>na</a:t>
            </a:r>
            <a:r>
              <a:rPr lang="en-US" sz="2400" dirty="0" smtClean="0"/>
              <a:t> 100 m2. </a:t>
            </a:r>
            <a:r>
              <a:rPr lang="en-US" sz="2400" dirty="0" err="1" smtClean="0"/>
              <a:t>predoziranje</a:t>
            </a:r>
            <a:r>
              <a:rPr lang="en-US" sz="2400" dirty="0" smtClean="0"/>
              <a:t> </a:t>
            </a:r>
            <a:r>
              <a:rPr lang="en-US" sz="2400" dirty="0" err="1" smtClean="0"/>
              <a:t>biohumusa</a:t>
            </a:r>
            <a:r>
              <a:rPr lang="en-US" sz="2400" dirty="0" smtClean="0"/>
              <a:t> ne </a:t>
            </a:r>
            <a:r>
              <a:rPr lang="en-US" sz="2400" dirty="0" err="1" smtClean="0"/>
              <a:t>izaziva</a:t>
            </a:r>
            <a:r>
              <a:rPr lang="en-US" sz="2400" dirty="0" smtClean="0"/>
              <a:t> </a:t>
            </a:r>
            <a:r>
              <a:rPr lang="en-US" sz="2400" dirty="0" err="1" smtClean="0"/>
              <a:t>nikakve</a:t>
            </a:r>
            <a:r>
              <a:rPr lang="en-US" sz="2400" dirty="0" smtClean="0"/>
              <a:t> </a:t>
            </a:r>
            <a:r>
              <a:rPr lang="en-US" sz="2400" dirty="0" err="1" smtClean="0"/>
              <a:t>negativne</a:t>
            </a:r>
            <a:r>
              <a:rPr lang="en-US" sz="2400" dirty="0" smtClean="0"/>
              <a:t> </a:t>
            </a:r>
            <a:r>
              <a:rPr lang="en-US" sz="2400" dirty="0" err="1" smtClean="0"/>
              <a:t>posledice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345" y="1065214"/>
            <a:ext cx="4279900" cy="36779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036" y="895926"/>
            <a:ext cx="3962400" cy="5689601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cent </a:t>
            </a:r>
            <a:r>
              <a:rPr lang="en-US" sz="2600" dirty="0" err="1">
                <a:solidFill>
                  <a:schemeClr val="tx1"/>
                </a:solidFill>
              </a:rPr>
              <a:t>komposta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za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sampiljone</a:t>
            </a:r>
            <a:r>
              <a:rPr lang="en-US" sz="2600" dirty="0">
                <a:solidFill>
                  <a:schemeClr val="tx1"/>
                </a:solidFill>
              </a:rPr>
              <a:t>; </a:t>
            </a:r>
            <a:r>
              <a:rPr lang="en-US" sz="2600" dirty="0" err="1">
                <a:solidFill>
                  <a:schemeClr val="tx1"/>
                </a:solidFill>
              </a:rPr>
              <a:t>vreca</a:t>
            </a:r>
            <a:r>
              <a:rPr lang="en-US" sz="2600" dirty="0">
                <a:solidFill>
                  <a:schemeClr val="tx1"/>
                </a:solidFill>
              </a:rPr>
              <a:t> (15kg) 180-220 </a:t>
            </a:r>
            <a:r>
              <a:rPr lang="en-US" sz="2600" dirty="0" smtClean="0">
                <a:solidFill>
                  <a:schemeClr val="tx1"/>
                </a:solidFill>
              </a:rPr>
              <a:t>din </a:t>
            </a:r>
          </a:p>
          <a:p>
            <a:pPr>
              <a:buFont typeface="Arial"/>
              <a:buChar char="•"/>
            </a:pPr>
            <a:r>
              <a:rPr lang="en-US" sz="2600" dirty="0" err="1" smtClean="0">
                <a:solidFill>
                  <a:schemeClr val="tx1"/>
                </a:solidFill>
              </a:rPr>
              <a:t>cca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200 kg </a:t>
            </a:r>
            <a:r>
              <a:rPr lang="en-US" sz="2600" dirty="0" err="1">
                <a:solidFill>
                  <a:schemeClr val="tx1"/>
                </a:solidFill>
              </a:rPr>
              <a:t>dveno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 err="1">
                <a:solidFill>
                  <a:schemeClr val="tx1"/>
                </a:solidFill>
              </a:rPr>
              <a:t>otpad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iz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kuhinje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doma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ucenika</a:t>
            </a:r>
            <a:r>
              <a:rPr lang="en-US" sz="2600" dirty="0">
                <a:solidFill>
                  <a:schemeClr val="tx1"/>
                </a:solidFill>
              </a:rPr>
              <a:t> (400 </a:t>
            </a:r>
            <a:r>
              <a:rPr lang="en-US" sz="2600" dirty="0" err="1">
                <a:solidFill>
                  <a:schemeClr val="tx1"/>
                </a:solidFill>
              </a:rPr>
              <a:t>ucenika</a:t>
            </a:r>
            <a:r>
              <a:rPr lang="en-US" sz="2600" dirty="0">
                <a:solidFill>
                  <a:schemeClr val="tx1"/>
                </a:solidFill>
              </a:rPr>
              <a:t> x 0,7kg/</a:t>
            </a:r>
            <a:r>
              <a:rPr lang="en-US" sz="2600" dirty="0" err="1">
                <a:solidFill>
                  <a:schemeClr val="tx1"/>
                </a:solidFill>
              </a:rPr>
              <a:t>dnevno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otpada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po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uceniku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cca</a:t>
            </a:r>
            <a:r>
              <a:rPr lang="en-US" sz="2600" dirty="0">
                <a:solidFill>
                  <a:schemeClr val="tx1"/>
                </a:solidFill>
              </a:rPr>
              <a:t> 73.000 kg </a:t>
            </a:r>
            <a:r>
              <a:rPr lang="en-US" sz="2600" dirty="0" err="1">
                <a:solidFill>
                  <a:schemeClr val="tx1"/>
                </a:solidFill>
              </a:rPr>
              <a:t>otpada</a:t>
            </a:r>
            <a:r>
              <a:rPr lang="en-US" sz="2600" dirty="0">
                <a:solidFill>
                  <a:schemeClr val="tx1"/>
                </a:solidFill>
              </a:rPr>
              <a:t> god. -&gt; 18.500-29.000kg </a:t>
            </a:r>
            <a:r>
              <a:rPr lang="en-US" sz="2600" dirty="0" err="1">
                <a:solidFill>
                  <a:schemeClr val="tx1"/>
                </a:solidFill>
              </a:rPr>
              <a:t>komposta</a:t>
            </a:r>
            <a:r>
              <a:rPr lang="en-US" sz="2600" dirty="0">
                <a:solidFill>
                  <a:schemeClr val="tx1"/>
                </a:solidFill>
              </a:rPr>
              <a:t> god. </a:t>
            </a:r>
          </a:p>
          <a:p>
            <a:pPr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Do EUR 3.800 god. </a:t>
            </a:r>
            <a:r>
              <a:rPr lang="en-US" sz="2600" dirty="0" err="1">
                <a:solidFill>
                  <a:schemeClr val="tx1"/>
                </a:solidFill>
              </a:rPr>
              <a:t>zarada</a:t>
            </a:r>
            <a:r>
              <a:rPr lang="en-US" sz="2600" dirty="0">
                <a:solidFill>
                  <a:schemeClr val="tx1"/>
                </a:solidFill>
              </a:rPr>
              <a:t> (pod </a:t>
            </a:r>
            <a:r>
              <a:rPr lang="en-US" sz="2600" dirty="0" err="1" smtClean="0">
                <a:solidFill>
                  <a:schemeClr val="tx1"/>
                </a:solidFill>
              </a:rPr>
              <a:t>pretpostavkom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da je </a:t>
            </a:r>
            <a:r>
              <a:rPr lang="en-US" sz="2600" dirty="0" err="1">
                <a:solidFill>
                  <a:schemeClr val="tx1"/>
                </a:solidFill>
              </a:rPr>
              <a:t>kompost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prodat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 err="1">
                <a:solidFill>
                  <a:schemeClr val="tx1"/>
                </a:solidFill>
              </a:rPr>
              <a:t>za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uzgoj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sampinjona</a:t>
            </a:r>
            <a:r>
              <a:rPr lang="en-US" sz="2600" dirty="0">
                <a:solidFill>
                  <a:schemeClr val="tx1"/>
                </a:solidFill>
              </a:rPr>
              <a:t>).</a:t>
            </a:r>
          </a:p>
          <a:p>
            <a:endParaRPr lang="de-AT" dirty="0"/>
          </a:p>
        </p:txBody>
      </p:sp>
      <p:sp>
        <p:nvSpPr>
          <p:cNvPr id="6" name="TextBox 5"/>
          <p:cNvSpPr txBox="1"/>
          <p:nvPr/>
        </p:nvSpPr>
        <p:spPr>
          <a:xfrm>
            <a:off x="314036" y="249595"/>
            <a:ext cx="840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OTPAD IZ </a:t>
            </a:r>
            <a:r>
              <a:rPr lang="en-US" sz="2400" dirty="0" smtClean="0"/>
              <a:t>KUHINJE – </a:t>
            </a:r>
            <a:r>
              <a:rPr lang="en-US" sz="2400" dirty="0" err="1" smtClean="0"/>
              <a:t>dodatni</a:t>
            </a:r>
            <a:r>
              <a:rPr lang="en-US" sz="2400" dirty="0" smtClean="0"/>
              <a:t> </a:t>
            </a:r>
            <a:r>
              <a:rPr lang="en-US" sz="2400" dirty="0" err="1" smtClean="0"/>
              <a:t>prihod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9CFA6"/>
              </a:clrFrom>
              <a:clrTo>
                <a:srgbClr val="E9CFA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4256" y="5033819"/>
            <a:ext cx="1339526" cy="14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8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704" y="260926"/>
            <a:ext cx="83676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II. OTPAD IZ KUHINJE – </a:t>
            </a:r>
            <a:r>
              <a:rPr lang="en-US" sz="2400" dirty="0" err="1" smtClean="0"/>
              <a:t>usteda</a:t>
            </a:r>
            <a:r>
              <a:rPr lang="en-US" sz="2400" dirty="0" smtClean="0"/>
              <a:t> u </a:t>
            </a:r>
            <a:r>
              <a:rPr lang="en-US" sz="2400" dirty="0" err="1" smtClean="0"/>
              <a:t>trosku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Ako</a:t>
            </a:r>
            <a:r>
              <a:rPr lang="en-US" sz="2400" dirty="0" smtClean="0"/>
              <a:t> bi se ta </a:t>
            </a:r>
            <a:r>
              <a:rPr lang="en-US" sz="2400" dirty="0" err="1" smtClean="0"/>
              <a:t>kolicina</a:t>
            </a:r>
            <a:r>
              <a:rPr lang="en-US" sz="2400" dirty="0" smtClean="0"/>
              <a:t> </a:t>
            </a:r>
            <a:r>
              <a:rPr lang="en-US" sz="2400" dirty="0" err="1" smtClean="0"/>
              <a:t>komposta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upotrebila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djubrivo</a:t>
            </a:r>
            <a:r>
              <a:rPr lang="en-US" sz="2400" dirty="0" smtClean="0"/>
              <a:t> (</a:t>
            </a:r>
            <a:r>
              <a:rPr lang="en-US" sz="2400" dirty="0" err="1" smtClean="0"/>
              <a:t>oko</a:t>
            </a:r>
            <a:r>
              <a:rPr lang="en-US" sz="2400" dirty="0" smtClean="0"/>
              <a:t> 35 kg </a:t>
            </a:r>
            <a:r>
              <a:rPr lang="en-US" sz="2400" dirty="0" err="1" smtClean="0"/>
              <a:t>po</a:t>
            </a:r>
            <a:r>
              <a:rPr lang="en-US" sz="2400" dirty="0" smtClean="0"/>
              <a:t> 100m2) </a:t>
            </a:r>
            <a:r>
              <a:rPr lang="en-US" sz="2400" b="1" dirty="0" err="1" smtClean="0"/>
              <a:t>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sopstevnu</a:t>
            </a:r>
            <a:r>
              <a:rPr lang="en-US" sz="2400" b="1" dirty="0"/>
              <a:t> </a:t>
            </a:r>
            <a:r>
              <a:rPr lang="en-US" sz="2400" b="1" dirty="0" err="1" smtClean="0"/>
              <a:t>proizvodnju</a:t>
            </a:r>
            <a:r>
              <a:rPr lang="en-US" sz="2400" dirty="0" smtClean="0"/>
              <a:t>, </a:t>
            </a:r>
            <a:r>
              <a:rPr lang="en-US" sz="2400" dirty="0" err="1" smtClean="0"/>
              <a:t>skola</a:t>
            </a:r>
            <a:r>
              <a:rPr lang="en-US" sz="2400" dirty="0" smtClean="0"/>
              <a:t> bi </a:t>
            </a:r>
            <a:r>
              <a:rPr lang="en-US" sz="2400" dirty="0" err="1" smtClean="0"/>
              <a:t>mogla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kompostom</a:t>
            </a:r>
            <a:r>
              <a:rPr lang="en-US" sz="2400" dirty="0" smtClean="0"/>
              <a:t> </a:t>
            </a:r>
            <a:r>
              <a:rPr lang="en-US" sz="2400" dirty="0" err="1" smtClean="0"/>
              <a:t>dobijenim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kuhinjskog</a:t>
            </a:r>
            <a:r>
              <a:rPr lang="en-US" sz="2400" dirty="0" smtClean="0"/>
              <a:t> </a:t>
            </a:r>
            <a:r>
              <a:rPr lang="en-US" sz="2400" dirty="0" err="1" smtClean="0"/>
              <a:t>otpada</a:t>
            </a:r>
            <a:r>
              <a:rPr lang="en-US" sz="2400" dirty="0" smtClean="0"/>
              <a:t> da </a:t>
            </a:r>
            <a:r>
              <a:rPr lang="en-US" sz="2400" dirty="0" err="1" smtClean="0"/>
              <a:t>pokrije</a:t>
            </a:r>
            <a:r>
              <a:rPr lang="en-US" sz="2400" dirty="0" smtClean="0"/>
              <a:t> 11% </a:t>
            </a:r>
            <a:r>
              <a:rPr lang="en-US" sz="2400" dirty="0" err="1" smtClean="0"/>
              <a:t>svojih</a:t>
            </a:r>
            <a:r>
              <a:rPr lang="en-US" sz="2400" dirty="0" smtClean="0"/>
              <a:t> </a:t>
            </a:r>
            <a:r>
              <a:rPr lang="en-US" sz="2400" dirty="0" err="1" smtClean="0"/>
              <a:t>celokupnih</a:t>
            </a:r>
            <a:r>
              <a:rPr lang="en-US" sz="2400" dirty="0" smtClean="0"/>
              <a:t> 70 ha (700.000 m2) </a:t>
            </a:r>
            <a:r>
              <a:rPr lang="en-US" sz="2400" dirty="0" err="1" smtClean="0"/>
              <a:t>sto</a:t>
            </a:r>
            <a:r>
              <a:rPr lang="en-US" sz="2400" dirty="0" smtClean="0"/>
              <a:t> </a:t>
            </a:r>
            <a:r>
              <a:rPr lang="en-US" sz="2400" dirty="0" err="1" smtClean="0"/>
              <a:t>znaci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/>
              <a:t>manji</a:t>
            </a:r>
            <a:r>
              <a:rPr lang="en-US" sz="2400" dirty="0" smtClean="0"/>
              <a:t> </a:t>
            </a:r>
            <a:r>
              <a:rPr lang="en-US" sz="2400" dirty="0" err="1" smtClean="0"/>
              <a:t>trosak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nabavku</a:t>
            </a:r>
            <a:r>
              <a:rPr lang="en-US" sz="2400" dirty="0" smtClean="0"/>
              <a:t> </a:t>
            </a:r>
            <a:r>
              <a:rPr lang="en-US" sz="2400" dirty="0" err="1" smtClean="0"/>
              <a:t>vestackog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djubriva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manja</a:t>
            </a:r>
            <a:r>
              <a:rPr lang="en-US" sz="2400" dirty="0" smtClean="0"/>
              <a:t> </a:t>
            </a:r>
            <a:r>
              <a:rPr lang="en-US" sz="2400" dirty="0" err="1" smtClean="0"/>
              <a:t>zavistnost</a:t>
            </a:r>
            <a:r>
              <a:rPr lang="en-US" sz="2400" dirty="0" smtClean="0"/>
              <a:t> </a:t>
            </a:r>
            <a:r>
              <a:rPr lang="en-US" sz="2400" dirty="0" err="1" smtClean="0"/>
              <a:t>skolskog</a:t>
            </a:r>
            <a:r>
              <a:rPr lang="en-US" sz="2400" dirty="0" smtClean="0"/>
              <a:t> </a:t>
            </a:r>
            <a:r>
              <a:rPr lang="en-US" sz="2400" dirty="0" err="1" smtClean="0"/>
              <a:t>budzeta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od </a:t>
            </a:r>
            <a:r>
              <a:rPr lang="en-US" sz="2400" dirty="0" err="1" smtClean="0"/>
              <a:t>fluktuacija</a:t>
            </a:r>
            <a:r>
              <a:rPr lang="en-US" sz="2400" dirty="0" smtClean="0"/>
              <a:t> </a:t>
            </a:r>
            <a:r>
              <a:rPr lang="en-US" sz="2400" dirty="0" err="1" smtClean="0"/>
              <a:t>cene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trzistu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rapolozivostí</a:t>
            </a:r>
            <a:r>
              <a:rPr lang="en-US" sz="2400" dirty="0" smtClean="0"/>
              <a:t> </a:t>
            </a:r>
            <a:r>
              <a:rPr lang="en-US" sz="2400" dirty="0" err="1" smtClean="0"/>
              <a:t>hemijskih</a:t>
            </a:r>
            <a:r>
              <a:rPr lang="en-US" sz="2400" dirty="0" smtClean="0"/>
              <a:t> </a:t>
            </a:r>
            <a:r>
              <a:rPr lang="en-US" sz="2400" dirty="0" err="1" smtClean="0"/>
              <a:t>djubriva</a:t>
            </a: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758" y="4359561"/>
            <a:ext cx="2115127" cy="21336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47931" y="780176"/>
            <a:ext cx="65763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ea typeface="Calibri" pitchFamily="34" charset="0"/>
                <a:cs typeface="Arial" pitchFamily="34" charset="0"/>
              </a:rPr>
              <a:t>OTPAD = RESURS!</a:t>
            </a:r>
            <a:endParaRPr lang="x-none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x-none" sz="1700" smtClean="0">
              <a:solidFill>
                <a:srgbClr val="FFC000"/>
              </a:solidFill>
            </a:endParaRPr>
          </a:p>
          <a:p>
            <a:endParaRPr lang="x-none" sz="1700" smtClean="0">
              <a:solidFill>
                <a:srgbClr val="FFC000"/>
              </a:solidFill>
            </a:endParaRPr>
          </a:p>
        </p:txBody>
      </p:sp>
      <p:pic>
        <p:nvPicPr>
          <p:cNvPr id="1026" name="Picture 2" descr="http://blogs-images.forbes.com/helaineolen/files/2012/07/bag_of_mon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286" y="2747090"/>
            <a:ext cx="1159800" cy="148484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2355229" y="3135567"/>
            <a:ext cx="806335" cy="232757"/>
          </a:xfrm>
          <a:prstGeom prst="rightArrow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media.nowpublic.net/images/0c/5/0c5b63910b897fb28f2e628386a986d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6991" y="2497655"/>
            <a:ext cx="1741338" cy="17413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08231" y="4929570"/>
            <a:ext cx="53617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x-none" b="1" smtClean="0">
                <a:solidFill>
                  <a:schemeClr val="bg1"/>
                </a:solidFill>
              </a:rPr>
              <a:t>MLADI LJUDI KAO BUDUĆI DONOSIOCI ODLUKA EKOLOŠKI OSVEŠĆENI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452" y="1657339"/>
            <a:ext cx="52632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b="1" smtClean="0"/>
              <a:t>KOMPOSTIRANJE – KORIŠĆENJE VREDNOSTI OTPADA!</a:t>
            </a:r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847931" y="3135567"/>
            <a:ext cx="15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smtClean="0">
                <a:solidFill>
                  <a:prstClr val="black"/>
                </a:solidFill>
              </a:rPr>
              <a:t>DUGOROČNO</a:t>
            </a:r>
            <a:r>
              <a:rPr lang="x-none" b="1" u="sng" smtClean="0">
                <a:solidFill>
                  <a:prstClr val="black"/>
                </a:solidFill>
              </a:rPr>
              <a:t> </a:t>
            </a:r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704" y="556643"/>
            <a:ext cx="41022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III.OTPAD SA IMANJA</a:t>
            </a:r>
          </a:p>
          <a:p>
            <a:endParaRPr lang="en-US" sz="2400" dirty="0" smtClean="0"/>
          </a:p>
          <a:p>
            <a:r>
              <a:rPr lang="en-US" sz="2400" dirty="0" smtClean="0"/>
              <a:t>Po </a:t>
            </a:r>
            <a:r>
              <a:rPr lang="en-US" sz="2400" dirty="0" err="1"/>
              <a:t>hektaru</a:t>
            </a:r>
            <a:r>
              <a:rPr lang="en-US" sz="2400" dirty="0"/>
              <a:t> </a:t>
            </a:r>
            <a:r>
              <a:rPr lang="en-US" sz="2400" dirty="0" err="1"/>
              <a:t>poljoprivrednog</a:t>
            </a:r>
            <a:r>
              <a:rPr lang="en-US" sz="2400" dirty="0"/>
              <a:t> </a:t>
            </a:r>
            <a:r>
              <a:rPr lang="en-US" sz="2400" dirty="0" err="1"/>
              <a:t>zemljišta</a:t>
            </a:r>
            <a:r>
              <a:rPr lang="en-US" sz="2400" dirty="0"/>
              <a:t> </a:t>
            </a:r>
            <a:r>
              <a:rPr lang="en-US" sz="2400" dirty="0" err="1"/>
              <a:t>moguće</a:t>
            </a:r>
            <a:r>
              <a:rPr lang="en-US" sz="2400" dirty="0"/>
              <a:t> je </a:t>
            </a:r>
            <a:r>
              <a:rPr lang="en-US" sz="2400" dirty="0" err="1"/>
              <a:t>dobiti</a:t>
            </a:r>
            <a:r>
              <a:rPr lang="en-US" sz="2400" dirty="0"/>
              <a:t> tri tone </a:t>
            </a:r>
            <a:r>
              <a:rPr lang="en-US" sz="2400" dirty="0" err="1"/>
              <a:t>slame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pšenice</a:t>
            </a:r>
            <a:r>
              <a:rPr lang="en-US" sz="2400" dirty="0"/>
              <a:t>, </a:t>
            </a:r>
            <a:r>
              <a:rPr lang="en-US" sz="2400" dirty="0" err="1"/>
              <a:t>uljane</a:t>
            </a:r>
            <a:r>
              <a:rPr lang="en-US" sz="2400" dirty="0"/>
              <a:t> </a:t>
            </a:r>
            <a:r>
              <a:rPr lang="en-US" sz="2400" dirty="0" err="1"/>
              <a:t>repice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soje</a:t>
            </a:r>
            <a:r>
              <a:rPr lang="en-US" sz="2400" dirty="0"/>
              <a:t>, pet </a:t>
            </a:r>
            <a:r>
              <a:rPr lang="en-US" sz="2400" dirty="0" err="1"/>
              <a:t>tona</a:t>
            </a:r>
            <a:r>
              <a:rPr lang="en-US" sz="2400" dirty="0"/>
              <a:t> </a:t>
            </a:r>
            <a:r>
              <a:rPr lang="en-US" sz="2400" dirty="0" err="1"/>
              <a:t>kukuruzovine</a:t>
            </a:r>
            <a:r>
              <a:rPr lang="en-US" sz="2400" dirty="0"/>
              <a:t>, </a:t>
            </a:r>
            <a:r>
              <a:rPr lang="en-US" sz="2400" dirty="0" err="1"/>
              <a:t>četiri</a:t>
            </a:r>
            <a:r>
              <a:rPr lang="en-US" sz="2400" dirty="0"/>
              <a:t> tone </a:t>
            </a:r>
            <a:r>
              <a:rPr lang="en-US" sz="2400" dirty="0" err="1"/>
              <a:t>stabljike</a:t>
            </a:r>
            <a:r>
              <a:rPr lang="en-US" sz="2400" dirty="0"/>
              <a:t> </a:t>
            </a:r>
            <a:r>
              <a:rPr lang="en-US" sz="2400" dirty="0" err="1"/>
              <a:t>suncokreta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i="1" dirty="0" err="1" smtClean="0"/>
              <a:t>Ako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otpad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njiva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vocnjaka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vinograda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skole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koji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procenjuje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</a:t>
            </a:r>
            <a:r>
              <a:rPr lang="en-US" sz="2400" i="1" dirty="0" smtClean="0"/>
              <a:t> 210- 400 tone god,  </a:t>
            </a:r>
            <a:r>
              <a:rPr lang="en-US" sz="2400" i="1" dirty="0" err="1" smtClean="0"/>
              <a:t>ocigledna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finansijska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korist</a:t>
            </a:r>
            <a:r>
              <a:rPr lang="en-US" sz="2400" i="1" dirty="0" smtClean="0"/>
              <a:t>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108"/>
            <a:ext cx="4192875" cy="367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674" y="4424218"/>
            <a:ext cx="231832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06400"/>
            <a:ext cx="7125113" cy="858983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Zablude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kontra-argumenti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708" y="1165469"/>
            <a:ext cx="3961679" cy="441658"/>
          </a:xfrm>
        </p:spPr>
        <p:txBody>
          <a:bodyPr/>
          <a:lstStyle/>
          <a:p>
            <a:r>
              <a:rPr lang="en-US" b="1" dirty="0" err="1" smtClean="0"/>
              <a:t>Zablude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11926"/>
            <a:ext cx="3609397" cy="479367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 err="1" smtClean="0"/>
              <a:t>Lakse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jednostavno</a:t>
            </a:r>
            <a:r>
              <a:rPr lang="en-US" sz="2400" dirty="0"/>
              <a:t> </a:t>
            </a:r>
            <a:r>
              <a:rPr lang="en-US" sz="2400" dirty="0" err="1"/>
              <a:t>baciti</a:t>
            </a:r>
            <a:r>
              <a:rPr lang="en-US" sz="2400" dirty="0"/>
              <a:t> </a:t>
            </a:r>
            <a:r>
              <a:rPr lang="en-US" sz="2400" dirty="0" err="1"/>
              <a:t>otpad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djubriste</a:t>
            </a:r>
            <a:r>
              <a:rPr lang="en-US" sz="24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endParaRPr lang="en-US" sz="2400" dirty="0"/>
          </a:p>
          <a:p>
            <a:pPr lvl="0">
              <a:buFont typeface="Wingdings" pitchFamily="2" charset="2"/>
              <a:buChar char="Ø"/>
            </a:pPr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err="1" smtClean="0"/>
              <a:t>Komposteri</a:t>
            </a:r>
            <a:r>
              <a:rPr lang="en-US" sz="2400" dirty="0" smtClean="0"/>
              <a:t> </a:t>
            </a:r>
            <a:r>
              <a:rPr lang="en-US" sz="2400" dirty="0" err="1"/>
              <a:t>mogu</a:t>
            </a:r>
            <a:r>
              <a:rPr lang="en-US" sz="2400" dirty="0"/>
              <a:t> da </a:t>
            </a:r>
            <a:r>
              <a:rPr lang="en-US" sz="2400" dirty="0" err="1"/>
              <a:t>privuku</a:t>
            </a:r>
            <a:r>
              <a:rPr lang="en-US" sz="2400" dirty="0"/>
              <a:t> </a:t>
            </a:r>
            <a:r>
              <a:rPr lang="en-US" sz="2400" dirty="0" err="1"/>
              <a:t>zvotinje</a:t>
            </a:r>
            <a:r>
              <a:rPr lang="en-US" sz="2400" dirty="0"/>
              <a:t> I </a:t>
            </a:r>
            <a:r>
              <a:rPr lang="en-US" sz="2400" dirty="0" err="1"/>
              <a:t>nepozeljne</a:t>
            </a:r>
            <a:r>
              <a:rPr lang="en-US" sz="2400" dirty="0"/>
              <a:t> </a:t>
            </a:r>
            <a:r>
              <a:rPr lang="en-US" sz="2400" dirty="0" err="1" smtClean="0"/>
              <a:t>organizme</a:t>
            </a:r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err="1" smtClean="0"/>
              <a:t>Komposteri</a:t>
            </a:r>
            <a:r>
              <a:rPr lang="en-US" sz="2400" dirty="0" smtClean="0"/>
              <a:t> </a:t>
            </a:r>
            <a:r>
              <a:rPr lang="en-US" sz="2400" dirty="0" err="1" smtClean="0"/>
              <a:t>smrde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2545" y="1165470"/>
            <a:ext cx="4484255" cy="441658"/>
          </a:xfrm>
        </p:spPr>
        <p:txBody>
          <a:bodyPr/>
          <a:lstStyle/>
          <a:p>
            <a:r>
              <a:rPr lang="en-US" b="1" dirty="0" err="1" smtClean="0"/>
              <a:t>Kontra</a:t>
            </a:r>
            <a:r>
              <a:rPr lang="en-US" b="1" dirty="0" smtClean="0"/>
              <a:t>-argument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4197" y="2281382"/>
            <a:ext cx="4971185" cy="38321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kompostiranje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takodje</a:t>
            </a:r>
            <a:r>
              <a:rPr lang="en-US" sz="2400" dirty="0" smtClean="0"/>
              <a:t> ne </a:t>
            </a:r>
            <a:r>
              <a:rPr lang="en-US" sz="2400" dirty="0" err="1" smtClean="0"/>
              <a:t>trazi</a:t>
            </a:r>
            <a:r>
              <a:rPr lang="en-US" sz="2400" dirty="0" smtClean="0"/>
              <a:t> </a:t>
            </a:r>
            <a:r>
              <a:rPr lang="en-US" sz="2400" dirty="0" err="1" smtClean="0"/>
              <a:t>napor</a:t>
            </a:r>
            <a:r>
              <a:rPr lang="en-US" sz="2400" dirty="0" smtClean="0"/>
              <a:t>. </a:t>
            </a: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 smtClean="0"/>
              <a:t>usvojite</a:t>
            </a:r>
            <a:r>
              <a:rPr lang="en-US" sz="2400" dirty="0" smtClean="0"/>
              <a:t> </a:t>
            </a:r>
            <a:r>
              <a:rPr lang="en-US" sz="2400" dirty="0" err="1" smtClean="0"/>
              <a:t>kompostiranje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nacin</a:t>
            </a:r>
            <a:r>
              <a:rPr lang="en-US" sz="2400" dirty="0" smtClean="0"/>
              <a:t> </a:t>
            </a:r>
            <a:r>
              <a:rPr lang="en-US" sz="2400" dirty="0" err="1" smtClean="0"/>
              <a:t>zivota</a:t>
            </a:r>
            <a:r>
              <a:rPr lang="en-US" sz="2400" dirty="0" smtClean="0"/>
              <a:t> </a:t>
            </a:r>
            <a:r>
              <a:rPr lang="en-US" sz="2400" dirty="0" err="1" smtClean="0"/>
              <a:t>imacete</a:t>
            </a:r>
            <a:r>
              <a:rPr lang="en-US" sz="2400" dirty="0" smtClean="0"/>
              <a:t> </a:t>
            </a:r>
            <a:r>
              <a:rPr lang="en-US" sz="2400" dirty="0" err="1" smtClean="0"/>
              <a:t>dodatnu</a:t>
            </a:r>
            <a:r>
              <a:rPr lang="en-US" sz="2400" dirty="0" smtClean="0"/>
              <a:t> </a:t>
            </a:r>
            <a:r>
              <a:rPr lang="en-US" sz="2400" dirty="0" err="1" smtClean="0"/>
              <a:t>motivaciju</a:t>
            </a:r>
            <a:r>
              <a:rPr lang="en-US" sz="2400" dirty="0" smtClean="0"/>
              <a:t> </a:t>
            </a:r>
            <a:r>
              <a:rPr lang="en-US" sz="2400" dirty="0" err="1" smtClean="0"/>
              <a:t>znajucu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doprinosite</a:t>
            </a:r>
            <a:r>
              <a:rPr lang="en-US" sz="2400" dirty="0" smtClean="0"/>
              <a:t> </a:t>
            </a:r>
            <a:r>
              <a:rPr lang="en-US" sz="2400" dirty="0" err="1" smtClean="0"/>
              <a:t>ocuvanju</a:t>
            </a:r>
            <a:r>
              <a:rPr lang="en-US" sz="2400" dirty="0" smtClean="0"/>
              <a:t> vase </a:t>
            </a:r>
            <a:r>
              <a:rPr lang="en-US" sz="2400" dirty="0" err="1" smtClean="0"/>
              <a:t>neposredne</a:t>
            </a:r>
            <a:r>
              <a:rPr lang="en-US" sz="2400" dirty="0" smtClean="0"/>
              <a:t> </a:t>
            </a:r>
            <a:r>
              <a:rPr lang="en-US" sz="2400" dirty="0" err="1" smtClean="0"/>
              <a:t>zivotne</a:t>
            </a:r>
            <a:r>
              <a:rPr lang="en-US" sz="2400" dirty="0" smtClean="0"/>
              <a:t> </a:t>
            </a:r>
            <a:r>
              <a:rPr lang="en-US" sz="2400" dirty="0" err="1" smtClean="0"/>
              <a:t>sredine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brojnih</a:t>
            </a:r>
            <a:r>
              <a:rPr lang="en-US" sz="2400" dirty="0" smtClean="0"/>
              <a:t> </a:t>
            </a:r>
            <a:r>
              <a:rPr lang="en-US" sz="2400" dirty="0" err="1" smtClean="0"/>
              <a:t>modela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daju</a:t>
            </a:r>
            <a:r>
              <a:rPr lang="en-US" sz="2400" dirty="0" smtClean="0"/>
              <a:t> </a:t>
            </a:r>
            <a:r>
              <a:rPr lang="en-US" sz="2400" dirty="0" err="1" smtClean="0"/>
              <a:t>resenje</a:t>
            </a:r>
            <a:r>
              <a:rPr lang="en-US" sz="2400" dirty="0" smtClean="0"/>
              <a:t> </a:t>
            </a:r>
            <a:r>
              <a:rPr lang="en-US" sz="2400" dirty="0" err="1" smtClean="0"/>
              <a:t>eliminacije</a:t>
            </a:r>
            <a:r>
              <a:rPr lang="en-US" sz="2400" dirty="0" smtClean="0"/>
              <a:t> </a:t>
            </a:r>
            <a:r>
              <a:rPr lang="en-US" sz="2400" dirty="0" err="1" smtClean="0"/>
              <a:t>nepozeljnih</a:t>
            </a:r>
            <a:r>
              <a:rPr lang="en-US" sz="2400" dirty="0" smtClean="0"/>
              <a:t> </a:t>
            </a:r>
            <a:r>
              <a:rPr lang="en-US" sz="2400" dirty="0" err="1" smtClean="0"/>
              <a:t>posetilaca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ako</a:t>
            </a:r>
            <a:r>
              <a:rPr lang="en-US" sz="2400" dirty="0" smtClean="0"/>
              <a:t> je </a:t>
            </a:r>
            <a:r>
              <a:rPr lang="en-US" sz="2400" dirty="0" err="1" smtClean="0"/>
              <a:t>pravilno</a:t>
            </a:r>
            <a:r>
              <a:rPr lang="en-US" sz="2400" dirty="0" smtClean="0"/>
              <a:t> </a:t>
            </a:r>
            <a:r>
              <a:rPr lang="en-US" sz="2400" dirty="0" err="1" smtClean="0"/>
              <a:t>postavnjen</a:t>
            </a:r>
            <a:r>
              <a:rPr lang="en-US" sz="2400" dirty="0" smtClean="0"/>
              <a:t> on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moze</a:t>
            </a:r>
            <a:r>
              <a:rPr lang="en-US" sz="2400" dirty="0" smtClean="0"/>
              <a:t> da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miris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09208" y="1328790"/>
            <a:ext cx="1945177" cy="4002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09208" y="232602"/>
            <a:ext cx="313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prstClr val="white"/>
                </a:solidFill>
              </a:rPr>
              <a:t>Š</a:t>
            </a:r>
            <a:r>
              <a:rPr lang="x-none" sz="2400" b="1" smtClean="0">
                <a:solidFill>
                  <a:prstClr val="white"/>
                </a:solidFill>
              </a:rPr>
              <a:t>ta je kompostiranje?</a:t>
            </a:r>
            <a:endParaRPr lang="en-US" sz="2400" b="1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5426" y="971343"/>
            <a:ext cx="4995950" cy="34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4996" y="4708354"/>
            <a:ext cx="789247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Kompostiranje je prirodni proces recikliranja organskih materija pri kom se u aerobnim uslovima </a:t>
            </a:r>
            <a:r>
              <a:rPr lang="x-none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prisustvu vode odvija kontrolisano </a:t>
            </a:r>
            <a:r>
              <a:rPr lang="en-US" sz="1700" b="1" u="sng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biološko razlaganje</a:t>
            </a: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organske ma</a:t>
            </a:r>
            <a:r>
              <a:rPr lang="x-none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t</a:t>
            </a: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e</a:t>
            </a:r>
            <a:r>
              <a:rPr lang="x-none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rije</a:t>
            </a: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u CO2 i </a:t>
            </a:r>
            <a:r>
              <a:rPr lang="x-none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H20</a:t>
            </a: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, uz oslobađanje toplote i nastanak relativno stabiln</a:t>
            </a:r>
            <a:r>
              <a:rPr lang="x-none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e</a:t>
            </a: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organsk</a:t>
            </a:r>
            <a:r>
              <a:rPr lang="x-none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e</a:t>
            </a: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materij</a:t>
            </a:r>
            <a:r>
              <a:rPr lang="x-none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e</a:t>
            </a: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sličn</a:t>
            </a:r>
            <a:r>
              <a:rPr lang="x-none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e</a:t>
            </a:r>
            <a:r>
              <a:rPr lang="en-US" sz="1700" b="1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humusu (stabilan proizvod) - kompost.</a:t>
            </a:r>
            <a:endParaRPr lang="en-US" sz="1700" b="1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7971" y="971343"/>
            <a:ext cx="1737360" cy="400257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/>
              <a:t>M</a:t>
            </a:r>
            <a:r>
              <a:rPr lang="x-none" b="1" smtClean="0"/>
              <a:t>ikroorganizmi </a:t>
            </a:r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3807229" y="4106488"/>
            <a:ext cx="1147156" cy="3574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K</a:t>
            </a:r>
            <a:r>
              <a:rPr lang="x-none" b="1" smtClean="0">
                <a:solidFill>
                  <a:schemeClr val="tx1"/>
                </a:solidFill>
              </a:rPr>
              <a:t>ompost 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5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ueco.co.jp/English/inst01.files/inst/inst0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78" y="474936"/>
            <a:ext cx="4264660" cy="30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36177" y="846044"/>
            <a:ext cx="384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prstClr val="white"/>
                </a:solidFill>
              </a:rPr>
              <a:t>G</a:t>
            </a:r>
            <a:r>
              <a:rPr lang="x-none" sz="1600" smtClean="0">
                <a:solidFill>
                  <a:prstClr val="white"/>
                </a:solidFill>
              </a:rPr>
              <a:t>lavni promenljivi parametar = </a:t>
            </a:r>
            <a:r>
              <a:rPr lang="x-none" sz="1600" b="1" smtClean="0">
                <a:solidFill>
                  <a:srgbClr val="FFC000"/>
                </a:solidFill>
              </a:rPr>
              <a:t>temperatura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836177" y="1556063"/>
            <a:ext cx="4106487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x-none" sz="1700" smtClean="0">
                <a:solidFill>
                  <a:srgbClr val="FFC000"/>
                </a:solidFill>
                <a:ea typeface="Calibri" pitchFamily="34" charset="0"/>
                <a:cs typeface="Arial" pitchFamily="34" charset="0"/>
              </a:rPr>
              <a:t>Kada dobijate finalni proizvod</a:t>
            </a:r>
            <a:r>
              <a:rPr lang="x-none" sz="1600" smtClean="0">
                <a:solidFill>
                  <a:srgbClr val="FFC000"/>
                </a:solidFill>
                <a:ea typeface="Calibri" pitchFamily="34" charset="0"/>
                <a:cs typeface="Arial" pitchFamily="34" charset="0"/>
              </a:rPr>
              <a:t>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Z</a:t>
            </a: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apremina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smanjena za</a:t>
            </a: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25-40%, </a:t>
            </a:r>
            <a:endParaRPr lang="x-none" sz="1600" smtClean="0">
              <a:solidFill>
                <a:prstClr val="white"/>
              </a:solidFill>
              <a:ea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pojedinačne materije </a:t>
            </a: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se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ne mogu </a:t>
            </a: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   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identifikovati, </a:t>
            </a:r>
            <a:endParaRPr lang="x-none" sz="1600" smtClean="0">
              <a:solidFill>
                <a:prstClr val="white"/>
              </a:solidFill>
              <a:ea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kompost tamne boje,</a:t>
            </a: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rastresite strukture i </a:t>
            </a:r>
            <a:endParaRPr lang="x-none" sz="1600" smtClean="0">
              <a:solidFill>
                <a:prstClr val="white"/>
              </a:solidFill>
              <a:ea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   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miri</a:t>
            </a: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še slatkasto i na 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zemlj</a:t>
            </a:r>
            <a:r>
              <a:rPr lang="x-none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u</a:t>
            </a:r>
            <a:r>
              <a:rPr lang="en-US" sz="16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.</a:t>
            </a:r>
            <a:endParaRPr lang="en-US" sz="16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65265" y="3690075"/>
            <a:ext cx="7988531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FFC000"/>
                </a:solidFill>
                <a:ea typeface="Calibri" pitchFamily="34" charset="0"/>
                <a:cs typeface="Arial" pitchFamily="34" charset="0"/>
              </a:rPr>
              <a:t>CILJEVI KOMPOSTIRANJA ORGANSKIH MATERIJA</a:t>
            </a:r>
            <a:r>
              <a:rPr lang="en-US" b="1" smtClean="0">
                <a:solidFill>
                  <a:srgbClr val="FFC000"/>
                </a:solidFill>
                <a:ea typeface="Calibri" pitchFamily="34" charset="0"/>
                <a:cs typeface="Arial" pitchFamily="34" charset="0"/>
              </a:rPr>
              <a:t>:</a:t>
            </a:r>
            <a:endParaRPr lang="en-US" smtClean="0">
              <a:solidFill>
                <a:srgbClr val="FFC000"/>
              </a:solidFill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1. Razgradnja organske materije</a:t>
            </a:r>
            <a:r>
              <a:rPr lang="x-none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(otpada)</a:t>
            </a:r>
            <a:r>
              <a:rPr lang="en-US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, podložne procesima truljenja, u stabilno stanje </a:t>
            </a:r>
            <a:r>
              <a:rPr lang="x-none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n-US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proizvodnja</a:t>
            </a:r>
            <a:r>
              <a:rPr lang="x-none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komposta, odnosno korisnog proizvoda</a:t>
            </a:r>
            <a:r>
              <a:rPr lang="en-US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.</a:t>
            </a:r>
            <a:endParaRPr lang="x-none" smtClean="0">
              <a:solidFill>
                <a:prstClr val="white"/>
              </a:solidFill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prstClr val="white"/>
              </a:solidFill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2</a:t>
            </a:r>
            <a:r>
              <a:rPr lang="en-US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. Dezinfekcija otpada</a:t>
            </a:r>
            <a:r>
              <a:rPr lang="x-none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inficiranog </a:t>
            </a:r>
            <a:r>
              <a:rPr lang="en-US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patogenima.</a:t>
            </a:r>
            <a:endParaRPr lang="x-none" smtClean="0">
              <a:solidFill>
                <a:prstClr val="white"/>
              </a:solidFill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prstClr val="white"/>
              </a:solidFill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3</a:t>
            </a:r>
            <a:r>
              <a:rPr lang="en-US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. Biološka razgradnja opasnog otpada.</a:t>
            </a:r>
            <a:endParaRPr lang="en-US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977" y="2850166"/>
            <a:ext cx="822960" cy="2909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1200" b="1" smtClean="0"/>
              <a:t>mezofilna</a:t>
            </a:r>
            <a:endParaRPr lang="en-US" sz="1200" b="1"/>
          </a:p>
        </p:txBody>
      </p:sp>
      <p:sp>
        <p:nvSpPr>
          <p:cNvPr id="7" name="Rectangle 6"/>
          <p:cNvSpPr/>
          <p:nvPr/>
        </p:nvSpPr>
        <p:spPr>
          <a:xfrm>
            <a:off x="1663716" y="2851265"/>
            <a:ext cx="928254" cy="2909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1200" b="1" smtClean="0"/>
              <a:t>termofilna</a:t>
            </a:r>
            <a:endParaRPr lang="en-US" sz="1200" b="1"/>
          </a:p>
        </p:txBody>
      </p:sp>
      <p:sp>
        <p:nvSpPr>
          <p:cNvPr id="8" name="Rectangle 7"/>
          <p:cNvSpPr/>
          <p:nvPr/>
        </p:nvSpPr>
        <p:spPr>
          <a:xfrm>
            <a:off x="2930326" y="2858192"/>
            <a:ext cx="928254" cy="2909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1200" b="1" smtClean="0"/>
              <a:t>hlađenje</a:t>
            </a:r>
            <a:endParaRPr lang="en-US" sz="1200" b="1"/>
          </a:p>
        </p:txBody>
      </p:sp>
      <p:pic>
        <p:nvPicPr>
          <p:cNvPr id="11" name="Picture 3" descr="Make Your Own Green Com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793" y="4645537"/>
            <a:ext cx="2376524" cy="1782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81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31767" y="428008"/>
            <a:ext cx="8038407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x-none" sz="2000" b="1" u="sng" smtClean="0">
                <a:solidFill>
                  <a:srgbClr val="FFC000"/>
                </a:solidFill>
                <a:ea typeface="Calibri" pitchFamily="34" charset="0"/>
                <a:cs typeface="Arial" pitchFamily="34" charset="0"/>
              </a:rPr>
              <a:t>Koje sirovine možete </a:t>
            </a:r>
            <a:r>
              <a:rPr lang="en-US" sz="2000" b="1" u="sng" smtClean="0">
                <a:solidFill>
                  <a:srgbClr val="FFC000"/>
                </a:solidFill>
                <a:ea typeface="Calibri" pitchFamily="34" charset="0"/>
                <a:cs typeface="Arial" pitchFamily="34" charset="0"/>
              </a:rPr>
              <a:t>kompostira</a:t>
            </a:r>
            <a:r>
              <a:rPr lang="x-none" sz="2000" b="1" u="sng" smtClean="0">
                <a:solidFill>
                  <a:srgbClr val="FFC000"/>
                </a:solidFill>
                <a:ea typeface="Calibri" pitchFamily="34" charset="0"/>
                <a:cs typeface="Arial" pitchFamily="34" charset="0"/>
              </a:rPr>
              <a:t>ti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prstClr val="white"/>
              </a:solidFill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1. Ostaci pri preradi hrane</a:t>
            </a:r>
            <a:r>
              <a:rPr lang="x-none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- </a:t>
            </a:r>
            <a:r>
              <a:rPr lang="en-US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voća, povrća, žitarica i mesa.</a:t>
            </a:r>
            <a:endParaRPr lang="x-none" sz="1700" smtClean="0">
              <a:solidFill>
                <a:prstClr val="white"/>
              </a:solidFill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prstClr val="white"/>
              </a:solidFill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2. Stajnjak i poljoprivredni nusproizvodi </a:t>
            </a:r>
            <a:r>
              <a:rPr lang="x-none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iz</a:t>
            </a:r>
            <a:r>
              <a:rPr lang="en-US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tovilišta, inkubatora, farm</a:t>
            </a:r>
            <a:r>
              <a:rPr lang="x-none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n-US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, stakleni</a:t>
            </a:r>
            <a:r>
              <a:rPr lang="x-none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k</a:t>
            </a:r>
            <a:r>
              <a:rPr lang="en-US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a, plasteni</a:t>
            </a:r>
            <a:r>
              <a:rPr lang="x-none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k</a:t>
            </a:r>
            <a:r>
              <a:rPr lang="en-US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a i drugi</a:t>
            </a:r>
            <a:r>
              <a:rPr lang="x-none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h</a:t>
            </a:r>
            <a:r>
              <a:rPr lang="en-US" sz="1700" smtClean="0">
                <a:solidFill>
                  <a:prstClr val="white"/>
                </a:solidFill>
                <a:ea typeface="Calibri" pitchFamily="34" charset="0"/>
                <a:cs typeface="Arial" pitchFamily="34" charset="0"/>
              </a:rPr>
              <a:t> površina za uzgajanje biljaka.</a:t>
            </a:r>
            <a:endParaRPr lang="x-none" sz="1700" smtClean="0">
              <a:solidFill>
                <a:prstClr val="white"/>
              </a:solidFill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prstClr val="white"/>
              </a:solidFill>
              <a:cs typeface="Arial" pitchFamily="34" charset="0"/>
            </a:endParaRPr>
          </a:p>
          <a:p>
            <a:r>
              <a:rPr lang="en-US" sz="1700" smtClean="0">
                <a:solidFill>
                  <a:prstClr val="white"/>
                </a:solidFill>
              </a:rPr>
              <a:t>3. Ostaci iz šumarstva i drvne industrije uključujući koru drveta, piljevinu i vlaknaste ostatke pri proizvodnji papira. </a:t>
            </a:r>
            <a:endParaRPr lang="x-none" sz="1700" smtClean="0">
              <a:solidFill>
                <a:prstClr val="white"/>
              </a:solidFill>
            </a:endParaRPr>
          </a:p>
          <a:p>
            <a:endParaRPr lang="en-US" sz="1200" smtClean="0">
              <a:solidFill>
                <a:prstClr val="white"/>
              </a:solidFill>
            </a:endParaRPr>
          </a:p>
          <a:p>
            <a:r>
              <a:rPr lang="x-none" sz="1700" smtClean="0">
                <a:solidFill>
                  <a:prstClr val="white"/>
                </a:solidFill>
              </a:rPr>
              <a:t>4</a:t>
            </a:r>
            <a:r>
              <a:rPr lang="en-US" sz="1700" smtClean="0">
                <a:solidFill>
                  <a:prstClr val="white"/>
                </a:solidFill>
              </a:rPr>
              <a:t>. Lišće, žbunje, </a:t>
            </a:r>
            <a:r>
              <a:rPr lang="x-none" sz="1700" smtClean="0">
                <a:solidFill>
                  <a:prstClr val="white"/>
                </a:solidFill>
              </a:rPr>
              <a:t>slama, </a:t>
            </a:r>
            <a:r>
              <a:rPr lang="en-US" sz="1700" smtClean="0">
                <a:solidFill>
                  <a:prstClr val="white"/>
                </a:solidFill>
              </a:rPr>
              <a:t>grančice i </a:t>
            </a:r>
            <a:r>
              <a:rPr lang="x-none" sz="1700" smtClean="0">
                <a:solidFill>
                  <a:prstClr val="white"/>
                </a:solidFill>
              </a:rPr>
              <a:t>drugi </a:t>
            </a:r>
            <a:r>
              <a:rPr lang="en-US" sz="1700" smtClean="0">
                <a:solidFill>
                  <a:prstClr val="white"/>
                </a:solidFill>
              </a:rPr>
              <a:t>biljni ostaci </a:t>
            </a:r>
            <a:r>
              <a:rPr lang="x-none" sz="1700" smtClean="0">
                <a:solidFill>
                  <a:prstClr val="white"/>
                </a:solidFill>
              </a:rPr>
              <a:t>- </a:t>
            </a:r>
            <a:r>
              <a:rPr lang="en-US" sz="1700" smtClean="0">
                <a:solidFill>
                  <a:prstClr val="white"/>
                </a:solidFill>
              </a:rPr>
              <a:t>otpad iz dvorišta, bašti</a:t>
            </a:r>
            <a:r>
              <a:rPr lang="x-none" sz="1700" smtClean="0">
                <a:solidFill>
                  <a:prstClr val="white"/>
                </a:solidFill>
              </a:rPr>
              <a:t>,</a:t>
            </a:r>
            <a:r>
              <a:rPr lang="en-US" sz="1700" smtClean="0">
                <a:solidFill>
                  <a:prstClr val="white"/>
                </a:solidFill>
              </a:rPr>
              <a:t> parkova. </a:t>
            </a:r>
            <a:endParaRPr lang="x-none" sz="1700" smtClean="0">
              <a:solidFill>
                <a:prstClr val="white"/>
              </a:solidFill>
            </a:endParaRPr>
          </a:p>
          <a:p>
            <a:endParaRPr lang="en-US" sz="1200" smtClean="0">
              <a:solidFill>
                <a:prstClr val="white"/>
              </a:solidFill>
            </a:endParaRPr>
          </a:p>
          <a:p>
            <a:r>
              <a:rPr lang="x-none" sz="1700" smtClean="0">
                <a:solidFill>
                  <a:prstClr val="white"/>
                </a:solidFill>
              </a:rPr>
              <a:t>5</a:t>
            </a:r>
            <a:r>
              <a:rPr lang="en-US" sz="1700" smtClean="0">
                <a:solidFill>
                  <a:prstClr val="white"/>
                </a:solidFill>
              </a:rPr>
              <a:t>. Separisan organski otpad koji sadrži kompostirajuće frakcije komunalnog otpada</a:t>
            </a:r>
            <a:r>
              <a:rPr lang="x-none" sz="1700" smtClean="0">
                <a:solidFill>
                  <a:prstClr val="white"/>
                </a:solidFill>
              </a:rPr>
              <a:t> – salvete, ljuske jaja, vrećice od čaja, rezanci, hleb, kartonska ambalaža</a:t>
            </a:r>
            <a:r>
              <a:rPr lang="en-US" sz="1700" smtClean="0">
                <a:solidFill>
                  <a:prstClr val="white"/>
                </a:solidFill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x-none" sz="1200" b="1" u="sng" smtClean="0">
              <a:solidFill>
                <a:srgbClr val="FFC000"/>
              </a:solidFill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u="sng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NE</a:t>
            </a:r>
            <a:r>
              <a:rPr lang="en-US" sz="170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x-none" sz="170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m</a:t>
            </a:r>
            <a:r>
              <a:rPr lang="en-US" sz="170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eso, riba, koske, masno</a:t>
            </a:r>
            <a:r>
              <a:rPr lang="x-none" sz="170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ć</a:t>
            </a:r>
            <a:r>
              <a:rPr lang="en-US" sz="170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e, ulja, cela jaja, otpaci od životinja kućnih ljubimaca .</a:t>
            </a:r>
            <a:endParaRPr lang="en-US" sz="170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071" y="4709905"/>
            <a:ext cx="398270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700" u="sng" smtClean="0">
                <a:solidFill>
                  <a:srgbClr val="FFC000"/>
                </a:solidFill>
              </a:rPr>
              <a:t>Primenljivost</a:t>
            </a:r>
            <a:r>
              <a:rPr lang="x-none" sz="1700" smtClean="0">
                <a:solidFill>
                  <a:prstClr val="white"/>
                </a:solidFill>
              </a:rPr>
              <a:t>: </a:t>
            </a:r>
          </a:p>
          <a:p>
            <a:pPr algn="just"/>
            <a:r>
              <a:rPr lang="en-US" sz="1700" smtClean="0">
                <a:solidFill>
                  <a:prstClr val="white"/>
                </a:solidFill>
              </a:rPr>
              <a:t>K</a:t>
            </a:r>
            <a:r>
              <a:rPr lang="x-none" sz="1700" smtClean="0">
                <a:solidFill>
                  <a:prstClr val="white"/>
                </a:solidFill>
              </a:rPr>
              <a:t>omunalni + </a:t>
            </a:r>
            <a:r>
              <a:rPr lang="en-US" sz="1700" smtClean="0">
                <a:solidFill>
                  <a:prstClr val="white"/>
                </a:solidFill>
              </a:rPr>
              <a:t>poljoprivredni otpad sadrže 60-81% biodegrad</a:t>
            </a:r>
            <a:r>
              <a:rPr lang="x-none" sz="1700" smtClean="0">
                <a:solidFill>
                  <a:prstClr val="white"/>
                </a:solidFill>
              </a:rPr>
              <a:t>a</a:t>
            </a:r>
            <a:r>
              <a:rPr lang="en-US" sz="1700" smtClean="0">
                <a:solidFill>
                  <a:prstClr val="white"/>
                </a:solidFill>
              </a:rPr>
              <a:t>bilnih komponenti</a:t>
            </a:r>
            <a:endParaRPr lang="en-US" sz="1700">
              <a:solidFill>
                <a:prstClr val="white"/>
              </a:solidFill>
            </a:endParaRPr>
          </a:p>
        </p:txBody>
      </p:sp>
      <p:pic>
        <p:nvPicPr>
          <p:cNvPr id="23554" name="Picture 2" descr="http://www.stroud.gov.uk/img/com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935" y="4460124"/>
            <a:ext cx="3409950" cy="2019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5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3.bp.blogspot.com/-bNg7H-0B29Q/T1ixA2wXjGI/AAAAAAAACWs/DoI-sMBt0kY/s1600/kompost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39832" y="614249"/>
            <a:ext cx="105208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KOMPOST</a:t>
            </a:r>
            <a:endParaRPr lang="en-US" sz="160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832" y="1396814"/>
            <a:ext cx="3706333" cy="8771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x-none" sz="1600" smtClean="0">
                <a:solidFill>
                  <a:prstClr val="black"/>
                </a:solidFill>
              </a:rPr>
              <a:t> </a:t>
            </a:r>
            <a:r>
              <a:rPr lang="x-none" sz="1700" smtClean="0">
                <a:solidFill>
                  <a:prstClr val="black"/>
                </a:solidFill>
              </a:rPr>
              <a:t>organski kondicioner (</a:t>
            </a:r>
            <a:r>
              <a:rPr lang="en-US" sz="1700" smtClean="0">
                <a:solidFill>
                  <a:prstClr val="black"/>
                </a:solidFill>
              </a:rPr>
              <a:t>poboljšivač </a:t>
            </a:r>
            <a:r>
              <a:rPr lang="x-none" sz="1700" smtClean="0">
                <a:solidFill>
                  <a:prstClr val="black"/>
                </a:solidFill>
              </a:rPr>
              <a:t>) </a:t>
            </a:r>
            <a:r>
              <a:rPr lang="en-US" sz="1700" smtClean="0">
                <a:solidFill>
                  <a:prstClr val="black"/>
                </a:solidFill>
              </a:rPr>
              <a:t>tla, </a:t>
            </a:r>
            <a:endParaRPr lang="x-none" sz="170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x-none" sz="1700" smtClean="0">
                <a:solidFill>
                  <a:prstClr val="black"/>
                </a:solidFill>
              </a:rPr>
              <a:t> </a:t>
            </a:r>
            <a:r>
              <a:rPr lang="en-US" sz="1700" smtClean="0">
                <a:solidFill>
                  <a:prstClr val="black"/>
                </a:solidFill>
              </a:rPr>
              <a:t>veštački površinski sloj tla, </a:t>
            </a:r>
            <a:endParaRPr lang="x-none" sz="170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x-none" sz="1700" smtClean="0">
                <a:solidFill>
                  <a:prstClr val="black"/>
                </a:solidFill>
              </a:rPr>
              <a:t> </a:t>
            </a:r>
            <a:r>
              <a:rPr lang="en-US" sz="1700" smtClean="0">
                <a:solidFill>
                  <a:prstClr val="black"/>
                </a:solidFill>
              </a:rPr>
              <a:t>supstrat za uzgoj rasada </a:t>
            </a:r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39832" y="2911721"/>
            <a:ext cx="6332088" cy="1123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Kvalitet komposta</a:t>
            </a:r>
            <a:endParaRPr lang="en-US" sz="160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x-none" sz="16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Fizičk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kontaminacij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a: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metali, kamen, plastika, staklo</a:t>
            </a:r>
            <a:endParaRPr lang="x-none" sz="1700" smtClean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H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emijsk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kontaminacij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a: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teški metal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, pesticid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hemijsk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rezidu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Biološk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kontaminacij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a: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patogeni mikroorganizm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i korovsk</a:t>
            </a:r>
            <a:r>
              <a:rPr lang="x-none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</a:t>
            </a:r>
            <a:r>
              <a:rPr lang="en-US" sz="170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semena</a:t>
            </a:r>
            <a:endParaRPr lang="x-none" sz="1700" smtClean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6292" y="4405851"/>
            <a:ext cx="2039745" cy="1835558"/>
          </a:xfrm>
          <a:prstGeom prst="ellips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smtClean="0">
                <a:solidFill>
                  <a:srgbClr val="002060"/>
                </a:solidFill>
              </a:rPr>
              <a:t>N</a:t>
            </a:r>
            <a:r>
              <a:rPr lang="x-none" sz="1700" b="1" smtClean="0">
                <a:solidFill>
                  <a:srgbClr val="002060"/>
                </a:solidFill>
              </a:rPr>
              <a:t>EOPHODNO PRAĆENJE KVALITETA KOMPOSTA</a:t>
            </a:r>
            <a:endParaRPr lang="en-US" sz="17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8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09657" y="230832"/>
            <a:ext cx="2405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S</a:t>
            </a:r>
            <a:r>
              <a:rPr kumimoji="0" lang="x-none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a druge strane...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026" y="1413645"/>
            <a:ext cx="1350397" cy="18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www.ekstravaganca.com/upload/images/zoom/louis_vuitton_trash-bag.jpg"/>
          <p:cNvPicPr>
            <a:picLocks noChangeAspect="1" noChangeArrowheads="1"/>
          </p:cNvPicPr>
          <p:nvPr/>
        </p:nvPicPr>
        <p:blipFill>
          <a:blip r:embed="rId3"/>
          <a:srcRect l="8399" r="21837"/>
          <a:stretch>
            <a:fillRect/>
          </a:stretch>
        </p:blipFill>
        <p:spPr bwMode="auto">
          <a:xfrm>
            <a:off x="822100" y="3654121"/>
            <a:ext cx="1971889" cy="2305282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4"/>
          <a:srcRect l="17725"/>
          <a:stretch>
            <a:fillRect/>
          </a:stretch>
        </p:blipFill>
        <p:spPr bwMode="auto">
          <a:xfrm>
            <a:off x="3334348" y="3432676"/>
            <a:ext cx="2123755" cy="171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2992" y="1020142"/>
            <a:ext cx="1869599" cy="188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22100" y="5805514"/>
            <a:ext cx="18578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smtClean="0"/>
              <a:t>P</a:t>
            </a:r>
            <a:r>
              <a:rPr lang="x-none" sz="1400" smtClean="0"/>
              <a:t>lastične kese za đubre</a:t>
            </a:r>
            <a:endParaRPr lang="en-US" sz="1400"/>
          </a:p>
        </p:txBody>
      </p:sp>
      <p:pic>
        <p:nvPicPr>
          <p:cNvPr id="4103" name="Picture 7" descr="http://www.garantia.de/uploads/tx_nlgrafprodukte/ECO_Komposter_M_1484x1024_01.jpg"/>
          <p:cNvPicPr>
            <a:picLocks noChangeAspect="1" noChangeArrowheads="1"/>
          </p:cNvPicPr>
          <p:nvPr/>
        </p:nvPicPr>
        <p:blipFill>
          <a:blip r:embed="rId6"/>
          <a:srcRect l="21585" t="7197" r="19483" b="8581"/>
          <a:stretch>
            <a:fillRect/>
          </a:stretch>
        </p:blipFill>
        <p:spPr bwMode="auto">
          <a:xfrm>
            <a:off x="7203966" y="4176145"/>
            <a:ext cx="1406251" cy="1386969"/>
          </a:xfrm>
          <a:prstGeom prst="rect">
            <a:avLst/>
          </a:prstGeom>
          <a:noFill/>
        </p:spPr>
      </p:pic>
      <p:pic>
        <p:nvPicPr>
          <p:cNvPr id="4105" name="Picture 9" descr="http://www.hellweg.de/out/pictures/generated/product/1/665_665_75/519793_remaplan_thermoquick_600_01.png"/>
          <p:cNvPicPr>
            <a:picLocks noChangeAspect="1" noChangeArrowheads="1"/>
          </p:cNvPicPr>
          <p:nvPr/>
        </p:nvPicPr>
        <p:blipFill>
          <a:blip r:embed="rId7"/>
          <a:srcRect l="9662" r="11935"/>
          <a:stretch>
            <a:fillRect/>
          </a:stretch>
        </p:blipFill>
        <p:spPr bwMode="auto">
          <a:xfrm>
            <a:off x="5991234" y="3432676"/>
            <a:ext cx="1501357" cy="1436954"/>
          </a:xfrm>
          <a:prstGeom prst="rect">
            <a:avLst/>
          </a:prstGeom>
          <a:noFill/>
        </p:spPr>
      </p:pic>
      <p:pic>
        <p:nvPicPr>
          <p:cNvPr id="4109" name="Picture 13" descr="http://www.holzmarkt-riegelsberger.de/image/cache/KomposterA_50971-500x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498" y="1022132"/>
            <a:ext cx="2069434" cy="188732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0498" y="2755567"/>
            <a:ext cx="20615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smtClean="0"/>
              <a:t>S</a:t>
            </a:r>
            <a:r>
              <a:rPr lang="x-none" sz="1400" smtClean="0"/>
              <a:t>ami sagradite komposter</a:t>
            </a:r>
            <a:endParaRPr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3786026" y="5148445"/>
            <a:ext cx="11554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smtClean="0"/>
              <a:t>B</a:t>
            </a:r>
            <a:r>
              <a:rPr lang="x-none" sz="1400" smtClean="0"/>
              <a:t>ačva ili bure</a:t>
            </a:r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7492591" y="1413645"/>
            <a:ext cx="11176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M</a:t>
            </a:r>
            <a:r>
              <a:rPr lang="x-none" sz="1400" smtClean="0"/>
              <a:t>režna </a:t>
            </a:r>
          </a:p>
          <a:p>
            <a:pPr algn="ctr"/>
            <a:r>
              <a:rPr lang="x-none" sz="1400" smtClean="0"/>
              <a:t>konstrukcija</a:t>
            </a:r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5991234" y="5651626"/>
            <a:ext cx="17404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1400" smtClean="0"/>
              <a:t>Kupovni komposteri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http://easycomposting.com/wp-content/uploads/2008/11/globehands.jpg"/>
          <p:cNvPicPr>
            <a:picLocks noChangeAspect="1" noChangeArrowheads="1"/>
          </p:cNvPicPr>
          <p:nvPr/>
        </p:nvPicPr>
        <p:blipFill>
          <a:blip r:embed="rId2"/>
          <a:srcRect l="17043" t="15339"/>
          <a:stretch>
            <a:fillRect/>
          </a:stretch>
        </p:blipFill>
        <p:spPr bwMode="auto">
          <a:xfrm>
            <a:off x="0" y="0"/>
            <a:ext cx="9144000" cy="6837736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39733" y="1238946"/>
            <a:ext cx="751806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x-none" sz="1600" smtClean="0">
                <a:ea typeface="Calibri" pitchFamily="34" charset="0"/>
                <a:cs typeface="Arial" pitchFamily="34" charset="0"/>
              </a:rPr>
              <a:t> </a:t>
            </a:r>
            <a:r>
              <a:rPr lang="x-none" sz="1700" b="1" smtClean="0">
                <a:ea typeface="Calibri" pitchFamily="34" charset="0"/>
                <a:cs typeface="Arial" pitchFamily="34" charset="0"/>
              </a:rPr>
              <a:t>M</a:t>
            </a:r>
            <a:r>
              <a:rPr lang="en-US" sz="1700" b="1" smtClean="0">
                <a:ea typeface="Calibri" pitchFamily="34" charset="0"/>
                <a:cs typeface="Arial" pitchFamily="34" charset="0"/>
              </a:rPr>
              <a:t>ali rizik po životnu sredinu</a:t>
            </a:r>
            <a:endParaRPr lang="x-none" sz="1700" b="1" smtClean="0"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x-none" sz="1700" b="1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1700" b="1" smtClean="0">
                <a:ea typeface="Calibri" pitchFamily="34" charset="0"/>
                <a:cs typeface="Arial" pitchFamily="34" charset="0"/>
              </a:rPr>
              <a:t>Smanjenje količine biorazgradivog otpada koji se odlaže na deponiju</a:t>
            </a:r>
            <a:r>
              <a:rPr lang="x-none" sz="1700" b="1" smtClean="0">
                <a:ea typeface="Calibri" pitchFamily="34" charset="0"/>
                <a:cs typeface="Arial" pitchFamily="34" charset="0"/>
              </a:rPr>
              <a:t>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x-none" sz="1700" b="1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1700" b="1" smtClean="0">
                <a:ea typeface="Calibri" pitchFamily="34" charset="0"/>
                <a:cs typeface="Arial" pitchFamily="34" charset="0"/>
              </a:rPr>
              <a:t>Smanjuje se količina poljoprivrednog otpada koji se spaljuje</a:t>
            </a:r>
            <a:endParaRPr lang="x-none" sz="1700" b="1" smtClean="0"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b="1" smtClean="0"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x-none" sz="1700" b="1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1700" b="1" smtClean="0">
                <a:ea typeface="Calibri" pitchFamily="34" charset="0"/>
                <a:cs typeface="Arial" pitchFamily="34" charset="0"/>
              </a:rPr>
              <a:t>Kompost poboljšava plodnost poljoprivrednih zemljišta i biljnu produktivnost</a:t>
            </a:r>
            <a:endParaRPr lang="x-none" sz="1700" b="1" smtClean="0"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b="1" smtClean="0">
                <a:ea typeface="Calibri" pitchFamily="34" charset="0"/>
                <a:cs typeface="Arial" pitchFamily="34" charset="0"/>
              </a:rPr>
              <a:t> </a:t>
            </a:r>
            <a:r>
              <a:rPr lang="x-none" sz="1700" b="1" smtClean="0">
                <a:ea typeface="Calibri" pitchFamily="34" charset="0"/>
                <a:cs typeface="Arial" pitchFamily="34" charset="0"/>
              </a:rPr>
              <a:t>D</a:t>
            </a:r>
            <a:r>
              <a:rPr lang="en-US" sz="1700" b="1" smtClean="0">
                <a:ea typeface="Calibri" pitchFamily="34" charset="0"/>
                <a:cs typeface="Arial" pitchFamily="34" charset="0"/>
              </a:rPr>
              <a:t>oprinosi bioremedijaciji kontaminiranih zemljišta</a:t>
            </a:r>
            <a:r>
              <a:rPr lang="x-none" sz="1700" b="1" smtClean="0">
                <a:ea typeface="Calibri" pitchFamily="34" charset="0"/>
                <a:cs typeface="Arial" pitchFamily="34" charset="0"/>
              </a:rPr>
              <a:t> i </a:t>
            </a:r>
            <a:r>
              <a:rPr lang="en-US" sz="1700" b="1" smtClean="0">
                <a:ea typeface="Calibri" pitchFamily="34" charset="0"/>
                <a:cs typeface="Arial" pitchFamily="34" charset="0"/>
              </a:rPr>
              <a:t>poboljšanju kvaliteta voda</a:t>
            </a:r>
            <a:endParaRPr lang="en-US" sz="1700" b="1" smtClean="0"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x-none" sz="1700" b="1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1700" b="1" smtClean="0">
                <a:ea typeface="Calibri" pitchFamily="34" charset="0"/>
                <a:cs typeface="Arial" pitchFamily="34" charset="0"/>
              </a:rPr>
              <a:t>Sanitarni efekat - eliminacija patogenih organizama i štetnih insekata, larvi crevnih parazita i korova</a:t>
            </a:r>
            <a:endParaRPr lang="x-none" sz="1700" b="1" smtClean="0"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x-none" sz="1700" b="1" smtClean="0">
              <a:ea typeface="Calibri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x-none" sz="1700" b="1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1700" b="1" smtClean="0">
                <a:ea typeface="Calibri" pitchFamily="34" charset="0"/>
                <a:cs typeface="Arial" pitchFamily="34" charset="0"/>
              </a:rPr>
              <a:t>Z</a:t>
            </a:r>
            <a:r>
              <a:rPr lang="x-none" sz="1700" b="1" smtClean="0">
                <a:ea typeface="Calibri" pitchFamily="34" charset="0"/>
                <a:cs typeface="Arial" pitchFamily="34" charset="0"/>
              </a:rPr>
              <a:t>arada od prodaje komposta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8768" y="5033323"/>
            <a:ext cx="308817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x-none" b="1" smtClean="0">
                <a:solidFill>
                  <a:srgbClr val="002060"/>
                </a:solidFill>
              </a:rPr>
              <a:t>A kad je Vaša škola u pitanju...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6476" y="419484"/>
            <a:ext cx="3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ea typeface="Calibri" pitchFamily="34" charset="0"/>
                <a:cs typeface="Arial" pitchFamily="34" charset="0"/>
              </a:rPr>
              <a:t>Zašto kompostirati</a:t>
            </a:r>
            <a:endParaRPr lang="x-none" sz="2400" b="1" smtClean="0"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383"/>
            <a:ext cx="8229600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KORISTI OD KOMPOSTIRANJA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999" y="1514764"/>
            <a:ext cx="87791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chemeClr val="bg1"/>
                </a:solidFill>
              </a:rPr>
              <a:t>Koristi</a:t>
            </a:r>
            <a:r>
              <a:rPr lang="en-US" sz="2400" dirty="0" smtClean="0">
                <a:solidFill>
                  <a:schemeClr val="bg1"/>
                </a:solidFill>
              </a:rPr>
              <a:t> od </a:t>
            </a:r>
            <a:r>
              <a:rPr lang="en-US" sz="2400" dirty="0" err="1" smtClean="0">
                <a:solidFill>
                  <a:schemeClr val="bg1"/>
                </a:solidFill>
              </a:rPr>
              <a:t>kompostiranja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upotrebe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komposta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poljoprivredno-veterinarsku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skolu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domom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ucenika</a:t>
            </a:r>
            <a:r>
              <a:rPr lang="en-US" sz="2400" dirty="0" smtClean="0">
                <a:solidFill>
                  <a:schemeClr val="bg1"/>
                </a:solidFill>
              </a:rPr>
              <a:t> “</a:t>
            </a:r>
            <a:r>
              <a:rPr lang="en-US" sz="2400" dirty="0" err="1" smtClean="0">
                <a:solidFill>
                  <a:schemeClr val="bg1"/>
                </a:solidFill>
              </a:rPr>
              <a:t>Svilajnac</a:t>
            </a:r>
            <a:r>
              <a:rPr lang="en-US" sz="2400" dirty="0" smtClean="0">
                <a:solidFill>
                  <a:schemeClr val="bg1"/>
                </a:solidFill>
              </a:rPr>
              <a:t>” </a:t>
            </a:r>
            <a:r>
              <a:rPr lang="en-US" sz="2400" dirty="0" err="1" smtClean="0">
                <a:solidFill>
                  <a:schemeClr val="bg1"/>
                </a:solidFill>
              </a:rPr>
              <a:t>su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visestruki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upotreba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komposta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skolskom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imanju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povecanju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prinosa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sopstvene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proizvodnje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finansijskih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koristi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skolski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budzet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ekoloski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benefiti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lokalnu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zajednicu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zivotnu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sredinu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skole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924" y="2413101"/>
            <a:ext cx="3599875" cy="273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450</TotalTime>
  <Words>1280</Words>
  <Application>Microsoft Office PowerPoint</Application>
  <PresentationFormat>On-screen Show (4:3)</PresentationFormat>
  <Paragraphs>154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Spring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KORISTI OD KOMPOSTIRANJA</vt:lpstr>
      <vt:lpstr>Povecava organsku materiju u zemljistu i doprinosi boljoj plodnosti i vecem prinosu - studije pokazuju da se koriscenjem komposta  u zemljište vraćaju nutrijenti, kao što su azot, fosfor i minerali u tragovima; </vt:lpstr>
      <vt:lpstr>Slide 11</vt:lpstr>
      <vt:lpstr>Slide 12</vt:lpstr>
      <vt:lpstr>Slide 13</vt:lpstr>
      <vt:lpstr>Slide 14</vt:lpstr>
      <vt:lpstr>Slide 15</vt:lpstr>
      <vt:lpstr>Cost Benefit Analiza</vt:lpstr>
      <vt:lpstr>Slide 17</vt:lpstr>
      <vt:lpstr>Slide 18</vt:lpstr>
      <vt:lpstr>Slide 19</vt:lpstr>
      <vt:lpstr>Slide 20</vt:lpstr>
      <vt:lpstr>Zablude i kontra-argumenti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Milena Cojkic</dc:creator>
  <cp:lastModifiedBy>user</cp:lastModifiedBy>
  <cp:revision>81</cp:revision>
  <dcterms:created xsi:type="dcterms:W3CDTF">2013-01-05T14:08:29Z</dcterms:created>
  <dcterms:modified xsi:type="dcterms:W3CDTF">2015-02-11T11:37:36Z</dcterms:modified>
</cp:coreProperties>
</file>