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58" r:id="rId5"/>
    <p:sldId id="259" r:id="rId6"/>
    <p:sldId id="260" r:id="rId7"/>
    <p:sldId id="261" r:id="rId8"/>
    <p:sldId id="262" r:id="rId9"/>
    <p:sldId id="263" r:id="rId10"/>
    <p:sldId id="264" r:id="rId11"/>
    <p:sldId id="265" r:id="rId12"/>
    <p:sldId id="266" r:id="rId13"/>
    <p:sldId id="277" r:id="rId14"/>
    <p:sldId id="267" r:id="rId15"/>
    <p:sldId id="268" r:id="rId16"/>
    <p:sldId id="269" r:id="rId17"/>
    <p:sldId id="270" r:id="rId18"/>
    <p:sldId id="271" r:id="rId19"/>
    <p:sldId id="272" r:id="rId20"/>
    <p:sldId id="273" r:id="rId21"/>
    <p:sldId id="274" r:id="rId22"/>
    <p:sldId id="275"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6" r:id="rId38"/>
    <p:sldId id="295" r:id="rId39"/>
    <p:sldId id="293" r:id="rId40"/>
    <p:sldId id="294" r:id="rId41"/>
    <p:sldId id="297" r:id="rId42"/>
    <p:sldId id="298" r:id="rId43"/>
    <p:sldId id="299" r:id="rId44"/>
    <p:sldId id="324"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25" r:id="rId59"/>
    <p:sldId id="313" r:id="rId60"/>
    <p:sldId id="314" r:id="rId61"/>
    <p:sldId id="315" r:id="rId62"/>
    <p:sldId id="316" r:id="rId63"/>
    <p:sldId id="317" r:id="rId6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66FF66"/>
    <a:srgbClr val="F00E9F"/>
    <a:srgbClr val="70126C"/>
    <a:srgbClr val="008000"/>
    <a:srgbClr val="FF3300"/>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11" autoAdjust="0"/>
    <p:restoredTop sz="94660"/>
  </p:normalViewPr>
  <p:slideViewPr>
    <p:cSldViewPr>
      <p:cViewPr varScale="1">
        <p:scale>
          <a:sx n="69" d="100"/>
          <a:sy n="69" d="100"/>
        </p:scale>
        <p:origin x="-53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7D39C7-2863-492F-8C04-A79D1A375E9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5C637F-A7EB-486B-A64A-6EEE5FA5597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9FD9CA-247F-410A-A076-6310FB219F3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58A94E9-370F-427A-BEE9-EFB871D6F1B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52671D1-7ADD-4F8E-9A20-88B50409414F}"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829904F5-1E9C-4164-8F04-0B02017C79B2}"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65690403-40CB-4D3A-8B45-297BC126D353}"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7551C375-EE0C-44AF-8625-AF5C8A8F35F1}"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CEA2ED63-B518-4E52-8190-279DCD0F8E5F}"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A50DE76-7B90-4D53-8F00-B2EA1D458E66}"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2F7732E9-47CF-4B06-9553-D1E64F63625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400826-D0C5-414C-AE24-1D5AA9B9579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4FAF6C-A2DB-401F-9E1F-12D60ACB2AA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EF66189-6489-4BD7-86BF-4A890E5D44E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DD2DB21-6320-40EF-84BB-2DF1B93976B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1ABC3D7-7711-435D-A30E-6CA7C98B936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6A586B8-0BE6-4561-B572-D9E2ED51030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DD01B52-F780-4450-9448-60A53ADC4A0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6B40261-B3F2-4173-A373-AE9ACC6F211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81B71E33-DA7F-4BD3-A4F6-D27F16C428B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02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027">
                                            <p:txEl>
                                              <p:pRg st="0" end="0"/>
                                            </p:txEl>
                                          </p:spTgt>
                                        </p:tgtEl>
                                        <p:attrNameLst>
                                          <p:attrName>style.visibility</p:attrName>
                                        </p:attrNameLst>
                                      </p:cBhvr>
                                      <p:to>
                                        <p:strVal val="visible"/>
                                      </p:to>
                                    </p:set>
                                    <p:animEffect transition="in" filter="fade">
                                      <p:cBhvr>
                                        <p:cTn id="11" dur="1000"/>
                                        <p:tgtEl>
                                          <p:spTgt spid="1027">
                                            <p:txEl>
                                              <p:pRg st="0" end="0"/>
                                            </p:txEl>
                                          </p:spTgt>
                                        </p:tgtEl>
                                      </p:cBhvr>
                                    </p:animEffect>
                                    <p:anim calcmode="lin" valueType="num">
                                      <p:cBhvr>
                                        <p:cTn id="12"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1027">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1027">
                                            <p:txEl>
                                              <p:pRg st="0" end="0"/>
                                            </p:txEl>
                                          </p:spTgt>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1000"/>
                                        <p:tgtEl>
                                          <p:spTgt spid="1027">
                                            <p:txEl>
                                              <p:pRg st="1" end="1"/>
                                            </p:txEl>
                                          </p:spTgt>
                                        </p:tgtEl>
                                      </p:cBhvr>
                                    </p:animEffect>
                                    <p:anim calcmode="lin" valueType="num">
                                      <p:cBhvr>
                                        <p:cTn id="18"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19" dur="898" decel="100000" fill="hold"/>
                                        <p:tgtEl>
                                          <p:spTgt spid="1027">
                                            <p:txEl>
                                              <p:pRg st="1" end="1"/>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898"/>
                                          </p:stCondLst>
                                        </p:cTn>
                                        <p:tgtEl>
                                          <p:spTgt spid="1027">
                                            <p:txEl>
                                              <p:pRg st="1" end="1"/>
                                            </p:txEl>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1027">
                                            <p:txEl>
                                              <p:pRg st="2" end="2"/>
                                            </p:txEl>
                                          </p:spTgt>
                                        </p:tgtEl>
                                        <p:attrNameLst>
                                          <p:attrName>style.visibility</p:attrName>
                                        </p:attrNameLst>
                                      </p:cBhvr>
                                      <p:to>
                                        <p:strVal val="visible"/>
                                      </p:to>
                                    </p:set>
                                    <p:animEffect transition="in" filter="fade">
                                      <p:cBhvr>
                                        <p:cTn id="23" dur="1000"/>
                                        <p:tgtEl>
                                          <p:spTgt spid="1027">
                                            <p:txEl>
                                              <p:pRg st="2" end="2"/>
                                            </p:txEl>
                                          </p:spTgt>
                                        </p:tgtEl>
                                      </p:cBhvr>
                                    </p:animEffect>
                                    <p:anim calcmode="lin" valueType="num">
                                      <p:cBhvr>
                                        <p:cTn id="24"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02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027">
                                            <p:txEl>
                                              <p:pRg st="2" end="2"/>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1027">
                                            <p:txEl>
                                              <p:pRg st="3" end="3"/>
                                            </p:txEl>
                                          </p:spTgt>
                                        </p:tgtEl>
                                        <p:attrNameLst>
                                          <p:attrName>style.visibility</p:attrName>
                                        </p:attrNameLst>
                                      </p:cBhvr>
                                      <p:to>
                                        <p:strVal val="visible"/>
                                      </p:to>
                                    </p:set>
                                    <p:animEffect transition="in" filter="fade">
                                      <p:cBhvr>
                                        <p:cTn id="29" dur="1000"/>
                                        <p:tgtEl>
                                          <p:spTgt spid="1027">
                                            <p:txEl>
                                              <p:pRg st="3" end="3"/>
                                            </p:txEl>
                                          </p:spTgt>
                                        </p:tgtEl>
                                      </p:cBhvr>
                                    </p:animEffect>
                                    <p:anim calcmode="lin" valueType="num">
                                      <p:cBhvr>
                                        <p:cTn id="30"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1" dur="898" decel="100000" fill="hold"/>
                                        <p:tgtEl>
                                          <p:spTgt spid="1027">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898"/>
                                          </p:stCondLst>
                                        </p:cTn>
                                        <p:tgtEl>
                                          <p:spTgt spid="1027">
                                            <p:txEl>
                                              <p:pRg st="3" end="3"/>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1027">
                                            <p:txEl>
                                              <p:pRg st="4" end="4"/>
                                            </p:txEl>
                                          </p:spTgt>
                                        </p:tgtEl>
                                        <p:attrNameLst>
                                          <p:attrName>style.visibility</p:attrName>
                                        </p:attrNameLst>
                                      </p:cBhvr>
                                      <p:to>
                                        <p:strVal val="visible"/>
                                      </p:to>
                                    </p:set>
                                    <p:animEffect transition="in" filter="fade">
                                      <p:cBhvr>
                                        <p:cTn id="35" dur="1000"/>
                                        <p:tgtEl>
                                          <p:spTgt spid="1027">
                                            <p:txEl>
                                              <p:pRg st="4" end="4"/>
                                            </p:txEl>
                                          </p:spTgt>
                                        </p:tgtEl>
                                      </p:cBhvr>
                                    </p:animEffect>
                                    <p:anim calcmode="lin" valueType="num">
                                      <p:cBhvr>
                                        <p:cTn id="36"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1027">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102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37"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6.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5.xml"/><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7.xml"/><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7.xml"/><Relationship Id="rId4" Type="http://schemas.openxmlformats.org/officeDocument/2006/relationships/image" Target="../media/image51.jpeg"/></Relationships>
</file>

<file path=ppt/slides/_rels/slide2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4.png"/><Relationship Id="rId1" Type="http://schemas.openxmlformats.org/officeDocument/2006/relationships/slideLayout" Target="../slideLayouts/slideLayout16.xml"/><Relationship Id="rId4" Type="http://schemas.openxmlformats.org/officeDocument/2006/relationships/image" Target="../media/image58.jpeg"/></Relationships>
</file>

<file path=ppt/slides/_rels/slide3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7.xml"/><Relationship Id="rId4" Type="http://schemas.openxmlformats.org/officeDocument/2006/relationships/image" Target="../media/image70.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17.xml"/><Relationship Id="rId4" Type="http://schemas.openxmlformats.org/officeDocument/2006/relationships/image" Target="../media/image82.jpeg"/></Relationships>
</file>

<file path=ppt/slides/_rels/slide48.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19.xml"/><Relationship Id="rId4" Type="http://schemas.openxmlformats.org/officeDocument/2006/relationships/image" Target="../media/image96.jpeg"/></Relationships>
</file>

<file path=ppt/slides/_rels/slide57.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19.xml"/><Relationship Id="rId4" Type="http://schemas.openxmlformats.org/officeDocument/2006/relationships/image" Target="../media/image10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5.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6.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5.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0" y="685800"/>
            <a:ext cx="7772400" cy="1470025"/>
          </a:xfrm>
        </p:spPr>
        <p:txBody>
          <a:bodyPr/>
          <a:lstStyle/>
          <a:p>
            <a:r>
              <a:rPr lang="sr-Latn-CS" sz="6000" b="1" i="1">
                <a:solidFill>
                  <a:srgbClr val="00FF00"/>
                </a:solidFill>
              </a:rPr>
              <a:t>Lukovičasto-gomoljaste cvetne vrste</a:t>
            </a:r>
            <a:endParaRPr lang="en-US" sz="6000" b="1" i="1">
              <a:solidFill>
                <a:srgbClr val="00FF00"/>
              </a:solidFill>
            </a:endParaRPr>
          </a:p>
        </p:txBody>
      </p:sp>
      <p:sp>
        <p:nvSpPr>
          <p:cNvPr id="4099" name="Rectangle 3"/>
          <p:cNvSpPr>
            <a:spLocks noGrp="1" noChangeArrowheads="1"/>
          </p:cNvSpPr>
          <p:nvPr>
            <p:ph type="subTitle" idx="1"/>
          </p:nvPr>
        </p:nvSpPr>
        <p:spPr>
          <a:xfrm>
            <a:off x="457200" y="4343400"/>
            <a:ext cx="8229600" cy="1905000"/>
          </a:xfrm>
        </p:spPr>
        <p:txBody>
          <a:bodyPr/>
          <a:lstStyle/>
          <a:p>
            <a:r>
              <a:rPr lang="sr-Latn-CS" b="1" i="1"/>
              <a:t>Pripremile: Jelena Lazić</a:t>
            </a:r>
          </a:p>
          <a:p>
            <a:r>
              <a:rPr lang="sr-Latn-CS" b="1" i="1"/>
              <a:t>                     Vanja Terakaj</a:t>
            </a:r>
            <a:endParaRPr lang="sr-Latn-CS" sz="4800" b="1" i="1"/>
          </a:p>
          <a:p>
            <a:r>
              <a:rPr lang="sr-Latn-CS" b="1" i="1"/>
              <a:t>                            Milica Gabelić  III</a:t>
            </a:r>
            <a:r>
              <a:rPr lang="sr-Latn-CS" sz="2400" b="1" i="1"/>
              <a:t>3</a:t>
            </a:r>
            <a:endParaRPr lang="en-US" sz="2400" b="1" i="1"/>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FF"/>
            </a:gs>
            <a:gs pos="50000">
              <a:srgbClr val="CC0099"/>
            </a:gs>
            <a:gs pos="100000">
              <a:srgbClr val="FF99FF"/>
            </a:gs>
          </a:gsLst>
          <a:lin ang="0" scaled="1"/>
        </a:gradFill>
        <a:effectLst/>
      </p:bgPr>
    </p:bg>
    <p:spTree>
      <p:nvGrpSpPr>
        <p:cNvPr id="1" name=""/>
        <p:cNvGrpSpPr/>
        <p:nvPr/>
      </p:nvGrpSpPr>
      <p:grpSpPr>
        <a:xfrm>
          <a:off x="0" y="0"/>
          <a:ext cx="0" cy="0"/>
          <a:chOff x="0" y="0"/>
          <a:chExt cx="0" cy="0"/>
        </a:xfrm>
      </p:grpSpPr>
      <p:sp>
        <p:nvSpPr>
          <p:cNvPr id="12293" name="Rectangle 5"/>
          <p:cNvSpPr>
            <a:spLocks noGrp="1" noChangeArrowheads="1"/>
          </p:cNvSpPr>
          <p:nvPr>
            <p:ph type="body" sz="half" idx="1"/>
          </p:nvPr>
        </p:nvSpPr>
        <p:spPr>
          <a:xfrm>
            <a:off x="457200" y="381000"/>
            <a:ext cx="4038600" cy="6248400"/>
          </a:xfrm>
        </p:spPr>
        <p:txBody>
          <a:bodyPr/>
          <a:lstStyle/>
          <a:p>
            <a:pPr>
              <a:buFontTx/>
              <a:buBlip>
                <a:blip r:embed="rId2"/>
              </a:buBlip>
            </a:pPr>
            <a:r>
              <a:rPr lang="sr-Latn-CS" sz="2800"/>
              <a:t>Dalije sa prostim cvetom – sitnocvetne i krupnocvetne dalije i  tzv. Minjon-dalija čija visina iznosi 20-50 cm.</a:t>
            </a:r>
          </a:p>
          <a:p>
            <a:pPr>
              <a:buFontTx/>
              <a:buBlip>
                <a:blip r:embed="rId2"/>
              </a:buBlip>
            </a:pPr>
            <a:r>
              <a:rPr lang="sr-Latn-CS" sz="2800"/>
              <a:t>Dekorativne dalije – visine 60-150 cm, odlikuju se punim cvetovima sa pljosnatim i širokim laticama raspoređenim kružno.</a:t>
            </a:r>
            <a:endParaRPr lang="en-US" sz="2800"/>
          </a:p>
        </p:txBody>
      </p:sp>
      <p:pic>
        <p:nvPicPr>
          <p:cNvPr id="12298" name="Picture 10" descr="pinkdahlia"/>
          <p:cNvPicPr>
            <a:picLocks noGrp="1" noChangeAspect="1" noChangeArrowheads="1"/>
          </p:cNvPicPr>
          <p:nvPr>
            <p:ph sz="quarter" idx="2"/>
          </p:nvPr>
        </p:nvPicPr>
        <p:blipFill>
          <a:blip r:embed="rId3"/>
          <a:srcRect/>
          <a:stretch>
            <a:fillRect/>
          </a:stretch>
        </p:blipFill>
        <p:spPr>
          <a:xfrm>
            <a:off x="4648200" y="228600"/>
            <a:ext cx="4152900" cy="3100388"/>
          </a:xfrm>
        </p:spPr>
      </p:pic>
      <p:pic>
        <p:nvPicPr>
          <p:cNvPr id="12299" name="Picture 11" descr="5685664-close-up-of-wet-pink-dahlia-georgina-with-water-droplets"/>
          <p:cNvPicPr>
            <a:picLocks noGrp="1" noChangeAspect="1" noChangeArrowheads="1"/>
          </p:cNvPicPr>
          <p:nvPr>
            <p:ph sz="quarter" idx="3"/>
          </p:nvPr>
        </p:nvPicPr>
        <p:blipFill>
          <a:blip r:embed="rId4"/>
          <a:srcRect/>
          <a:stretch>
            <a:fillRect/>
          </a:stretch>
        </p:blipFill>
        <p:spPr>
          <a:xfrm>
            <a:off x="4343400" y="3605213"/>
            <a:ext cx="4565650" cy="305911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00"/>
            </a:gs>
            <a:gs pos="100000">
              <a:srgbClr val="FFFF66"/>
            </a:gs>
          </a:gsLst>
          <a:path path="rect">
            <a:fillToRect l="100000" t="100000"/>
          </a:path>
        </a:gradFill>
        <a:effectLst/>
      </p:bgPr>
    </p:bg>
    <p:spTree>
      <p:nvGrpSpPr>
        <p:cNvPr id="1" name=""/>
        <p:cNvGrpSpPr/>
        <p:nvPr/>
      </p:nvGrpSpPr>
      <p:grpSpPr>
        <a:xfrm>
          <a:off x="0" y="0"/>
          <a:ext cx="0" cy="0"/>
          <a:chOff x="0" y="0"/>
          <a:chExt cx="0" cy="0"/>
        </a:xfrm>
      </p:grpSpPr>
      <p:sp>
        <p:nvSpPr>
          <p:cNvPr id="13319" name="Rectangle 7"/>
          <p:cNvSpPr>
            <a:spLocks noGrp="1" noChangeArrowheads="1"/>
          </p:cNvSpPr>
          <p:nvPr>
            <p:ph type="body" sz="half" idx="3"/>
          </p:nvPr>
        </p:nvSpPr>
        <p:spPr/>
        <p:txBody>
          <a:bodyPr/>
          <a:lstStyle/>
          <a:p>
            <a:pPr>
              <a:buFontTx/>
              <a:buBlip>
                <a:blip r:embed="rId2"/>
              </a:buBlip>
            </a:pPr>
            <a:r>
              <a:rPr lang="sr-Latn-CS" sz="2800"/>
              <a:t>Američke dekorativne dalije – odlikuju se krupnim cvetovima prečnika preko 18 cm.</a:t>
            </a:r>
          </a:p>
          <a:p>
            <a:pPr>
              <a:buFontTx/>
              <a:buBlip>
                <a:blip r:embed="rId2"/>
              </a:buBlip>
            </a:pPr>
            <a:r>
              <a:rPr lang="sr-Latn-CS" sz="2800"/>
              <a:t>Anemonoidne dalije – sa krupnim jetičastim laticama koje su raspoređene kružno.</a:t>
            </a:r>
          </a:p>
          <a:p>
            <a:pPr>
              <a:buFontTx/>
              <a:buNone/>
            </a:pPr>
            <a:r>
              <a:rPr lang="sr-Latn-CS" sz="2800"/>
              <a:t> </a:t>
            </a:r>
            <a:endParaRPr lang="en-US" sz="2800"/>
          </a:p>
        </p:txBody>
      </p:sp>
      <p:pic>
        <p:nvPicPr>
          <p:cNvPr id="13320" name="Picture 8" descr="water_drops_on_a_dahlia_iii_by_da_phil-d30wdnf"/>
          <p:cNvPicPr>
            <a:picLocks noGrp="1" noChangeAspect="1" noChangeArrowheads="1"/>
          </p:cNvPicPr>
          <p:nvPr>
            <p:ph sz="quarter" idx="1"/>
          </p:nvPr>
        </p:nvPicPr>
        <p:blipFill>
          <a:blip r:embed="rId3" cstate="screen"/>
          <a:srcRect/>
          <a:stretch>
            <a:fillRect/>
          </a:stretch>
        </p:blipFill>
        <p:spPr>
          <a:xfrm>
            <a:off x="228600" y="228600"/>
            <a:ext cx="3276600" cy="3276600"/>
          </a:xfrm>
        </p:spPr>
      </p:pic>
      <p:pic>
        <p:nvPicPr>
          <p:cNvPr id="13321" name="Picture 9" descr="4253537231_8c444599d4"/>
          <p:cNvPicPr>
            <a:picLocks noGrp="1" noChangeAspect="1" noChangeArrowheads="1"/>
          </p:cNvPicPr>
          <p:nvPr>
            <p:ph sz="quarter" idx="2"/>
          </p:nvPr>
        </p:nvPicPr>
        <p:blipFill>
          <a:blip r:embed="rId4"/>
          <a:srcRect/>
          <a:stretch>
            <a:fillRect/>
          </a:stretch>
        </p:blipFill>
        <p:spPr>
          <a:xfrm>
            <a:off x="457200" y="3657600"/>
            <a:ext cx="4038600" cy="302895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752600"/>
            <a:ext cx="8229600" cy="4876800"/>
          </a:xfrm>
        </p:spPr>
        <p:txBody>
          <a:bodyPr/>
          <a:lstStyle/>
          <a:p>
            <a:pPr>
              <a:buFontTx/>
              <a:buNone/>
            </a:pPr>
            <a:r>
              <a:rPr lang="sr-Latn-CS" sz="2800" b="1"/>
              <a:t>Najčešći i najjednostavniji način razmnožavanja dalija je deobom gomolja.</a:t>
            </a:r>
          </a:p>
          <a:p>
            <a:pPr>
              <a:buFontTx/>
              <a:buNone/>
            </a:pPr>
            <a:r>
              <a:rPr lang="sr-Latn-CS" sz="2800" b="1"/>
              <a:t>Gomolji se dele u proleće, tako da svaki odsečeni deo ima deo starog stabla. Najčešće se celi gomolji prethodno postavljaju u sandučiće sa peskom i drže u toplim staklarama – tzv. Naklijavanje gomolja. Nakon naklijavanja gomolji se dele tako da svaki deo ima po jedan lastar.</a:t>
            </a:r>
            <a:endParaRPr lang="en-US" sz="2800" b="1"/>
          </a:p>
        </p:txBody>
      </p:sp>
      <p:sp>
        <p:nvSpPr>
          <p:cNvPr id="14340" name="Rectangle 4"/>
          <p:cNvSpPr>
            <a:spLocks noGrp="1" noChangeArrowheads="1"/>
          </p:cNvSpPr>
          <p:nvPr>
            <p:ph type="title"/>
          </p:nvPr>
        </p:nvSpPr>
        <p:spPr>
          <a:xfrm>
            <a:off x="533400" y="381000"/>
            <a:ext cx="8229600" cy="1143000"/>
          </a:xfrm>
        </p:spPr>
        <p:txBody>
          <a:bodyPr/>
          <a:lstStyle/>
          <a:p>
            <a:r>
              <a:rPr lang="en-US" b="1" i="1">
                <a:solidFill>
                  <a:schemeClr val="tx1"/>
                </a:solidFill>
              </a:rPr>
              <a:t>Ra</a:t>
            </a:r>
            <a:r>
              <a:rPr lang="sr-Latn-CS" b="1" i="1">
                <a:solidFill>
                  <a:schemeClr val="tx1"/>
                </a:solidFill>
              </a:rPr>
              <a:t>zmnožavanje i gajenje</a:t>
            </a:r>
            <a:endParaRPr lang="en-US" b="1" i="1">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457200" y="457200"/>
            <a:ext cx="8229600" cy="6096000"/>
          </a:xfrm>
        </p:spPr>
        <p:txBody>
          <a:bodyPr/>
          <a:lstStyle/>
          <a:p>
            <a:pPr>
              <a:lnSpc>
                <a:spcPct val="90000"/>
              </a:lnSpc>
              <a:buFontTx/>
              <a:buNone/>
            </a:pPr>
            <a:r>
              <a:rPr lang="sr-Latn-CS" b="1"/>
              <a:t>Isečeni delovi se sade na stalno mesto, na rastojanju od 1 m za krupnocvetne i visoke sorte, a oko 40 cm za niske i sitnocvetne sorte.Dalije se razmnožavaju zelenim reznicama.Gomolji se sade u saksije i postavljaju u staklenike.Na temperaturi od 20</a:t>
            </a:r>
            <a:r>
              <a:rPr lang="en-US" b="1">
                <a:cs typeface="Arial" charset="0"/>
              </a:rPr>
              <a:t>°</a:t>
            </a:r>
            <a:r>
              <a:rPr lang="sr-Latn-CS" b="1">
                <a:cs typeface="Arial" charset="0"/>
              </a:rPr>
              <a:t>C i uz obilje vlažnosti gomolji veoma brzo klijaju, dajući veliki broj izdanaka.Reznice se stave u vlažan pesak i nakon 15 dana se ožile. Tada se presađuju u saksije i tamo ostaju do sadnje na stalno mesto</a:t>
            </a:r>
            <a:r>
              <a:rPr lang="sr-Latn-CS">
                <a:cs typeface="Arial" charset="0"/>
              </a:rPr>
              <a:t>.</a:t>
            </a:r>
            <a:endParaRPr lang="en-US">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8" name="Rectangle 8"/>
          <p:cNvSpPr>
            <a:spLocks noGrp="1" noChangeArrowheads="1"/>
          </p:cNvSpPr>
          <p:nvPr>
            <p:ph type="body" sz="half" idx="1"/>
          </p:nvPr>
        </p:nvSpPr>
        <p:spPr>
          <a:xfrm>
            <a:off x="228600" y="0"/>
            <a:ext cx="4876800" cy="6705600"/>
          </a:xfrm>
        </p:spPr>
        <p:txBody>
          <a:bodyPr/>
          <a:lstStyle/>
          <a:p>
            <a:pPr>
              <a:lnSpc>
                <a:spcPct val="90000"/>
              </a:lnSpc>
              <a:buFontTx/>
              <a:buNone/>
            </a:pPr>
            <a:r>
              <a:rPr lang="en-US" b="1"/>
              <a:t>Semenom se razmno</a:t>
            </a:r>
            <a:r>
              <a:rPr lang="sr-Latn-CS" b="1"/>
              <a:t>žavaju tzv. Minjon dalije, i to najčešće u cilju selekcije. Zahtevaju sunčana do polusenovita mesta, suglinasta zemljišta, bogata hranljivim materijama. Ne podnose sušu, kao i niske temperature. Obavezno prehranjivanje u toku gajenja. Prilikom sadnje na stalno mesto biljkama je potrebno obezbediti oslonac uz koji ih treba vezati rafijom ili kanapom.</a:t>
            </a:r>
            <a:endParaRPr lang="en-US"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DA2A00"/>
            </a:gs>
            <a:gs pos="100000">
              <a:srgbClr val="6B6761"/>
            </a:gs>
          </a:gsLst>
          <a:path path="rect">
            <a:fillToRect l="100000" b="100000"/>
          </a:path>
        </a:gradFill>
        <a:effectLst/>
      </p:bgPr>
    </p:bg>
    <p:spTree>
      <p:nvGrpSpPr>
        <p:cNvPr id="1" name=""/>
        <p:cNvGrpSpPr/>
        <p:nvPr/>
      </p:nvGrpSpPr>
      <p:grpSpPr>
        <a:xfrm>
          <a:off x="0" y="0"/>
          <a:ext cx="0" cy="0"/>
          <a:chOff x="0" y="0"/>
          <a:chExt cx="0" cy="0"/>
        </a:xfrm>
      </p:grpSpPr>
      <p:sp>
        <p:nvSpPr>
          <p:cNvPr id="16390" name="Rectangle 6"/>
          <p:cNvSpPr>
            <a:spLocks noGrp="1" noChangeArrowheads="1"/>
          </p:cNvSpPr>
          <p:nvPr>
            <p:ph type="body" sz="half" idx="3"/>
          </p:nvPr>
        </p:nvSpPr>
        <p:spPr/>
        <p:txBody>
          <a:bodyPr/>
          <a:lstStyle/>
          <a:p>
            <a:pPr>
              <a:buFontTx/>
              <a:buNone/>
            </a:pPr>
            <a:r>
              <a:rPr lang="sr-Latn-CS" sz="2800" b="1"/>
              <a:t>Dalije su najomiljenije kao rezani cvetovi, koji se beru u fazi punog cvetanja, jer se nakon branja pupoljci ne otvaraju.</a:t>
            </a:r>
          </a:p>
          <a:p>
            <a:pPr>
              <a:buFontTx/>
              <a:buNone/>
            </a:pPr>
            <a:r>
              <a:rPr lang="sr-Latn-CS" sz="2800" b="1"/>
              <a:t>Zasađene dalije vrlo dekorativno deluju u formi masiva, grupa itd.</a:t>
            </a:r>
            <a:endParaRPr lang="en-US" sz="2800" b="1"/>
          </a:p>
        </p:txBody>
      </p:sp>
      <p:pic>
        <p:nvPicPr>
          <p:cNvPr id="16394" name="Picture 10" descr="nymans_dahlias"/>
          <p:cNvPicPr>
            <a:picLocks noGrp="1" noChangeAspect="1" noChangeArrowheads="1"/>
          </p:cNvPicPr>
          <p:nvPr>
            <p:ph sz="quarter" idx="1"/>
          </p:nvPr>
        </p:nvPicPr>
        <p:blipFill>
          <a:blip r:embed="rId2"/>
          <a:srcRect/>
          <a:stretch>
            <a:fillRect/>
          </a:stretch>
        </p:blipFill>
        <p:spPr>
          <a:xfrm>
            <a:off x="304800" y="152400"/>
            <a:ext cx="4286250" cy="3214688"/>
          </a:xfrm>
        </p:spPr>
      </p:pic>
      <p:pic>
        <p:nvPicPr>
          <p:cNvPr id="16395" name="Picture 11" descr="dahlias-e1271714216117"/>
          <p:cNvPicPr>
            <a:picLocks noGrp="1" noChangeAspect="1" noChangeArrowheads="1"/>
          </p:cNvPicPr>
          <p:nvPr>
            <p:ph sz="quarter" idx="2"/>
          </p:nvPr>
        </p:nvPicPr>
        <p:blipFill>
          <a:blip r:embed="rId3"/>
          <a:srcRect/>
          <a:stretch>
            <a:fillRect/>
          </a:stretch>
        </p:blipFill>
        <p:spPr>
          <a:xfrm>
            <a:off x="228600" y="3581400"/>
            <a:ext cx="2273300" cy="302577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CC"/>
            </a:gs>
            <a:gs pos="50000">
              <a:srgbClr val="660066"/>
            </a:gs>
            <a:gs pos="100000">
              <a:srgbClr val="FF99CC"/>
            </a:gs>
          </a:gsLst>
          <a:lin ang="18900000" scaled="1"/>
        </a:gradFill>
        <a:effectLst/>
      </p:bgPr>
    </p:bg>
    <p:spTree>
      <p:nvGrpSpPr>
        <p:cNvPr id="1" name=""/>
        <p:cNvGrpSpPr/>
        <p:nvPr/>
      </p:nvGrpSpPr>
      <p:grpSpPr>
        <a:xfrm>
          <a:off x="0" y="0"/>
          <a:ext cx="0" cy="0"/>
          <a:chOff x="0" y="0"/>
          <a:chExt cx="0" cy="0"/>
        </a:xfrm>
      </p:grpSpPr>
      <p:pic>
        <p:nvPicPr>
          <p:cNvPr id="17417" name="Picture 9" descr="Black-Dahlia-2100-flower-hair-clip"/>
          <p:cNvPicPr>
            <a:picLocks noGrp="1" noChangeAspect="1" noChangeArrowheads="1"/>
          </p:cNvPicPr>
          <p:nvPr>
            <p:ph sz="quarter" idx="1"/>
          </p:nvPr>
        </p:nvPicPr>
        <p:blipFill>
          <a:blip r:embed="rId2"/>
          <a:srcRect/>
          <a:stretch>
            <a:fillRect/>
          </a:stretch>
        </p:blipFill>
        <p:spPr>
          <a:xfrm>
            <a:off x="228600" y="228600"/>
            <a:ext cx="3200400" cy="3200400"/>
          </a:xfrm>
        </p:spPr>
      </p:pic>
      <p:pic>
        <p:nvPicPr>
          <p:cNvPr id="17418" name="Picture 10" descr="Mod_Dahlia_large"/>
          <p:cNvPicPr>
            <a:picLocks noGrp="1" noChangeAspect="1" noChangeArrowheads="1"/>
          </p:cNvPicPr>
          <p:nvPr>
            <p:ph sz="quarter" idx="2"/>
          </p:nvPr>
        </p:nvPicPr>
        <p:blipFill>
          <a:blip r:embed="rId3"/>
          <a:srcRect/>
          <a:stretch>
            <a:fillRect/>
          </a:stretch>
        </p:blipFill>
        <p:spPr>
          <a:xfrm>
            <a:off x="152400" y="3579813"/>
            <a:ext cx="4648200" cy="3101975"/>
          </a:xfrm>
        </p:spPr>
      </p:pic>
      <p:pic>
        <p:nvPicPr>
          <p:cNvPr id="17419" name="Picture 11" descr="Violet_Dahlia_I_600x600"/>
          <p:cNvPicPr>
            <a:picLocks noGrp="1" noChangeAspect="1" noChangeArrowheads="1"/>
          </p:cNvPicPr>
          <p:nvPr>
            <p:ph sz="quarter" idx="3"/>
          </p:nvPr>
        </p:nvPicPr>
        <p:blipFill>
          <a:blip r:embed="rId4" cstate="screen"/>
          <a:srcRect/>
          <a:stretch>
            <a:fillRect/>
          </a:stretch>
        </p:blipFill>
        <p:spPr>
          <a:xfrm>
            <a:off x="4648200" y="228600"/>
            <a:ext cx="3048000" cy="3048000"/>
          </a:xfrm>
        </p:spPr>
      </p:pic>
      <p:pic>
        <p:nvPicPr>
          <p:cNvPr id="17420" name="Picture 12" descr="PXMPD00Z"/>
          <p:cNvPicPr>
            <a:picLocks noGrp="1" noChangeAspect="1" noChangeArrowheads="1"/>
          </p:cNvPicPr>
          <p:nvPr>
            <p:ph sz="quarter" idx="4"/>
          </p:nvPr>
        </p:nvPicPr>
        <p:blipFill>
          <a:blip r:embed="rId5"/>
          <a:srcRect/>
          <a:stretch>
            <a:fillRect/>
          </a:stretch>
        </p:blipFill>
        <p:spPr>
          <a:xfrm>
            <a:off x="6227763" y="3352800"/>
            <a:ext cx="2501900" cy="333057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3124200"/>
            <a:ext cx="8229600" cy="1143000"/>
          </a:xfrm>
        </p:spPr>
        <p:txBody>
          <a:bodyPr/>
          <a:lstStyle/>
          <a:p>
            <a:r>
              <a:rPr lang="sr-Latn-CS" sz="7200" b="1" i="1"/>
              <a:t>AMARYLLIS</a:t>
            </a:r>
            <a:endParaRPr lang="en-US" sz="7200" b="1" i="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EAC7"/>
            </a:gs>
            <a:gs pos="17999">
              <a:srgbClr val="FEE7F2"/>
            </a:gs>
            <a:gs pos="36000">
              <a:srgbClr val="FAC77D"/>
            </a:gs>
            <a:gs pos="61000">
              <a:srgbClr val="FBA97D"/>
            </a:gs>
            <a:gs pos="82001">
              <a:srgbClr val="FBD49C"/>
            </a:gs>
            <a:gs pos="100000">
              <a:srgbClr val="FEE7F2"/>
            </a:gs>
          </a:gsLst>
          <a:path path="rect">
            <a:fillToRect t="100000" r="100000"/>
          </a:path>
        </a:gradFill>
        <a:effectLst/>
      </p:bgPr>
    </p:bg>
    <p:spTree>
      <p:nvGrpSpPr>
        <p:cNvPr id="1" name=""/>
        <p:cNvGrpSpPr/>
        <p:nvPr/>
      </p:nvGrpSpPr>
      <p:grpSpPr>
        <a:xfrm>
          <a:off x="0" y="0"/>
          <a:ext cx="0" cy="0"/>
          <a:chOff x="0" y="0"/>
          <a:chExt cx="0" cy="0"/>
        </a:xfrm>
      </p:grpSpPr>
      <p:sp>
        <p:nvSpPr>
          <p:cNvPr id="19461" name="Rectangle 5"/>
          <p:cNvSpPr>
            <a:spLocks noGrp="1" noChangeArrowheads="1"/>
          </p:cNvSpPr>
          <p:nvPr>
            <p:ph type="body" sz="half" idx="1"/>
          </p:nvPr>
        </p:nvSpPr>
        <p:spPr>
          <a:xfrm>
            <a:off x="457200" y="152400"/>
            <a:ext cx="4038600" cy="6553200"/>
          </a:xfrm>
        </p:spPr>
        <p:txBody>
          <a:bodyPr/>
          <a:lstStyle/>
          <a:p>
            <a:pPr>
              <a:lnSpc>
                <a:spcPct val="90000"/>
              </a:lnSpc>
              <a:buFontTx/>
              <a:buNone/>
            </a:pPr>
            <a:r>
              <a:rPr lang="sr-Cyrl-CS" sz="2600" b="1"/>
              <a:t>Amarilis je višegodišnja biljka lukovičastog oblika. Odlikuju ga veoma lep c</a:t>
            </a:r>
            <a:r>
              <a:rPr lang="sr-Latn-CS" sz="2600" b="1"/>
              <a:t>vet</a:t>
            </a:r>
            <a:r>
              <a:rPr lang="sr-Cyrl-CS" sz="2600" b="1"/>
              <a:t> raznih boja oblika i veličina. Amarilisi se razmnožavaju</a:t>
            </a:r>
            <a:r>
              <a:rPr lang="sr-Latn-CS" sz="2600" b="1"/>
              <a:t> semenom</a:t>
            </a:r>
            <a:r>
              <a:rPr lang="sr-Cyrl-CS" sz="2600" b="1"/>
              <a:t>, a najčešće vegetativno odnosno deljenjem, sečenjem ili jednostavnim odvajanjem novoizniklim </a:t>
            </a:r>
            <a:r>
              <a:rPr lang="sr-Latn-CS" sz="2600" b="1"/>
              <a:t>lukovicama</a:t>
            </a:r>
            <a:r>
              <a:rPr lang="sr-Cyrl-CS" sz="2600" b="1"/>
              <a:t> </a:t>
            </a:r>
            <a:r>
              <a:rPr lang="sr-Latn-CS" sz="2600" b="1"/>
              <a:t> </a:t>
            </a:r>
            <a:r>
              <a:rPr lang="sr-Cyrl-CS" sz="2600" b="1"/>
              <a:t>koje počinju cvetati nakon 3-4 godine.</a:t>
            </a:r>
            <a:r>
              <a:rPr lang="en-US" sz="2600"/>
              <a:t> </a:t>
            </a:r>
          </a:p>
        </p:txBody>
      </p:sp>
      <p:pic>
        <p:nvPicPr>
          <p:cNvPr id="19463" name="Picture 7" descr="13114-amaryllis-dl"/>
          <p:cNvPicPr>
            <a:picLocks noGrp="1" noChangeAspect="1" noChangeArrowheads="1"/>
          </p:cNvPicPr>
          <p:nvPr>
            <p:ph sz="half" idx="2"/>
          </p:nvPr>
        </p:nvPicPr>
        <p:blipFill>
          <a:blip r:embed="rId2"/>
          <a:srcRect/>
          <a:stretch>
            <a:fillRect/>
          </a:stretch>
        </p:blipFill>
        <p:spPr>
          <a:xfrm>
            <a:off x="4572000" y="685800"/>
            <a:ext cx="4297363" cy="58674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00CC00"/>
            </a:gs>
            <a:gs pos="100000">
              <a:schemeClr val="bg1"/>
            </a:gs>
          </a:gsLst>
          <a:lin ang="2700000" scaled="1"/>
        </a:gradFill>
        <a:effectLst/>
      </p:bgPr>
    </p:bg>
    <p:spTree>
      <p:nvGrpSpPr>
        <p:cNvPr id="1" name=""/>
        <p:cNvGrpSpPr/>
        <p:nvPr/>
      </p:nvGrpSpPr>
      <p:grpSpPr>
        <a:xfrm>
          <a:off x="0" y="0"/>
          <a:ext cx="0" cy="0"/>
          <a:chOff x="0" y="0"/>
          <a:chExt cx="0" cy="0"/>
        </a:xfrm>
      </p:grpSpPr>
      <p:sp>
        <p:nvSpPr>
          <p:cNvPr id="20486" name="Rectangle 6"/>
          <p:cNvSpPr>
            <a:spLocks noGrp="1" noChangeArrowheads="1"/>
          </p:cNvSpPr>
          <p:nvPr>
            <p:ph type="body" sz="half" idx="2"/>
          </p:nvPr>
        </p:nvSpPr>
        <p:spPr>
          <a:xfrm>
            <a:off x="4648200" y="381000"/>
            <a:ext cx="4038600" cy="5745163"/>
          </a:xfrm>
        </p:spPr>
        <p:txBody>
          <a:bodyPr/>
          <a:lstStyle/>
          <a:p>
            <a:pPr>
              <a:buFontTx/>
              <a:buNone/>
            </a:pPr>
            <a:r>
              <a:rPr lang="en-US" sz="2800" b="1"/>
              <a:t>Amarilisima najčešće pogoduje manja saksija koja je približna veličini lukovice, a može se saditi i na otvorenom. Ne voli preterano zalivanje, ali je prihranjivanje tečnim đubrivom poželjno pogotovo posle cvetanja.</a:t>
            </a:r>
          </a:p>
        </p:txBody>
      </p:sp>
      <p:pic>
        <p:nvPicPr>
          <p:cNvPr id="20487" name="Picture 7" descr="AmaryllisBulb"/>
          <p:cNvPicPr>
            <a:picLocks noGrp="1" noChangeAspect="1" noChangeArrowheads="1"/>
          </p:cNvPicPr>
          <p:nvPr>
            <p:ph sz="half" idx="1"/>
          </p:nvPr>
        </p:nvPicPr>
        <p:blipFill>
          <a:blip r:embed="rId2"/>
          <a:srcRect/>
          <a:stretch>
            <a:fillRect/>
          </a:stretch>
        </p:blipFill>
        <p:spPr>
          <a:xfrm>
            <a:off x="609600" y="609600"/>
            <a:ext cx="3638550" cy="57451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7200" y="304800"/>
            <a:ext cx="8229600" cy="6324600"/>
          </a:xfrm>
        </p:spPr>
        <p:txBody>
          <a:bodyPr/>
          <a:lstStyle/>
          <a:p>
            <a:pPr>
              <a:buFontTx/>
              <a:buNone/>
            </a:pPr>
            <a:r>
              <a:rPr lang="en-US"/>
              <a:t>     </a:t>
            </a:r>
            <a:endParaRPr lang="en-US" sz="7200"/>
          </a:p>
          <a:p>
            <a:pPr>
              <a:buFontTx/>
              <a:buNone/>
            </a:pPr>
            <a:endParaRPr lang="en-US" sz="7200"/>
          </a:p>
          <a:p>
            <a:pPr>
              <a:buFontTx/>
              <a:buNone/>
            </a:pPr>
            <a:r>
              <a:rPr lang="en-US" sz="8000"/>
              <a:t>       </a:t>
            </a:r>
            <a:r>
              <a:rPr lang="en-US" sz="8000" b="1" i="1">
                <a:solidFill>
                  <a:srgbClr val="FF0066"/>
                </a:solidFill>
              </a:rPr>
              <a:t>DAHLIA</a:t>
            </a:r>
          </a:p>
          <a:p>
            <a:pPr>
              <a:buFontTx/>
              <a:buNone/>
            </a:pPr>
            <a:endParaRPr lang="en-US" sz="8000" b="1" i="1"/>
          </a:p>
          <a:p>
            <a:pPr>
              <a:buFontTx/>
              <a:buNone/>
            </a:pPr>
            <a:endParaRPr lang="en-US" sz="6000">
              <a:solidFill>
                <a:srgbClr val="FF0066"/>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CE0D08"/>
            </a:gs>
            <a:gs pos="50000">
              <a:srgbClr val="CE0D08">
                <a:gamma/>
                <a:tint val="47451"/>
                <a:invGamma/>
              </a:srgbClr>
            </a:gs>
            <a:gs pos="100000">
              <a:srgbClr val="CE0D08"/>
            </a:gs>
          </a:gsLst>
          <a:lin ang="0" scaled="1"/>
        </a:gradFill>
        <a:effectLst/>
      </p:bgPr>
    </p:bg>
    <p:spTree>
      <p:nvGrpSpPr>
        <p:cNvPr id="1" name=""/>
        <p:cNvGrpSpPr/>
        <p:nvPr/>
      </p:nvGrpSpPr>
      <p:grpSpPr>
        <a:xfrm>
          <a:off x="0" y="0"/>
          <a:ext cx="0" cy="0"/>
          <a:chOff x="0" y="0"/>
          <a:chExt cx="0" cy="0"/>
        </a:xfrm>
      </p:grpSpPr>
      <p:sp>
        <p:nvSpPr>
          <p:cNvPr id="21509" name="Rectangle 5"/>
          <p:cNvSpPr>
            <a:spLocks noGrp="1" noChangeArrowheads="1"/>
          </p:cNvSpPr>
          <p:nvPr>
            <p:ph type="body" sz="half" idx="1"/>
          </p:nvPr>
        </p:nvSpPr>
        <p:spPr>
          <a:xfrm>
            <a:off x="457200" y="304800"/>
            <a:ext cx="4038600" cy="6553200"/>
          </a:xfrm>
        </p:spPr>
        <p:txBody>
          <a:bodyPr/>
          <a:lstStyle/>
          <a:p>
            <a:pPr>
              <a:buFontTx/>
              <a:buNone/>
            </a:pPr>
            <a:r>
              <a:rPr lang="sr-Cyrl-CS" sz="2800" b="1"/>
              <a:t>Amarilisi se neposredno posle cvetanja ili preko zime vade iz zemlje i zajedno sa lišćem se ostavljaju na mračno hladnije mesto do +5 stepeni, gde se čeka da otpadne lišće i staro korenje, kada se odseca ostalo suvo lišće, korenje i odvajaju mlade lukovice.</a:t>
            </a:r>
            <a:r>
              <a:rPr lang="sr-Cyrl-CS" sz="2800"/>
              <a:t> </a:t>
            </a:r>
            <a:endParaRPr lang="en-US" sz="2800"/>
          </a:p>
        </p:txBody>
      </p:sp>
      <p:pic>
        <p:nvPicPr>
          <p:cNvPr id="21514" name="Picture 10" descr="_2"/>
          <p:cNvPicPr>
            <a:picLocks noGrp="1" noChangeAspect="1" noChangeArrowheads="1"/>
          </p:cNvPicPr>
          <p:nvPr>
            <p:ph sz="quarter" idx="2"/>
          </p:nvPr>
        </p:nvPicPr>
        <p:blipFill>
          <a:blip r:embed="rId2"/>
          <a:srcRect/>
          <a:stretch>
            <a:fillRect/>
          </a:stretch>
        </p:blipFill>
        <p:spPr>
          <a:xfrm>
            <a:off x="5105400" y="228600"/>
            <a:ext cx="3756025" cy="2814638"/>
          </a:xfrm>
        </p:spPr>
      </p:pic>
      <p:pic>
        <p:nvPicPr>
          <p:cNvPr id="21515" name="Picture 11" descr="amaryllis"/>
          <p:cNvPicPr>
            <a:picLocks noGrp="1" noChangeAspect="1" noChangeArrowheads="1"/>
          </p:cNvPicPr>
          <p:nvPr>
            <p:ph sz="quarter" idx="3"/>
          </p:nvPr>
        </p:nvPicPr>
        <p:blipFill>
          <a:blip r:embed="rId3"/>
          <a:srcRect/>
          <a:stretch>
            <a:fillRect/>
          </a:stretch>
        </p:blipFill>
        <p:spPr>
          <a:xfrm>
            <a:off x="4419600" y="3505200"/>
            <a:ext cx="4343400" cy="315912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3399"/>
            </a:gs>
            <a:gs pos="100000">
              <a:schemeClr val="bg1"/>
            </a:gs>
          </a:gsLst>
          <a:lin ang="5400000" scaled="1"/>
        </a:gradFill>
        <a:effectLst/>
      </p:bgPr>
    </p:bg>
    <p:spTree>
      <p:nvGrpSpPr>
        <p:cNvPr id="1" name=""/>
        <p:cNvGrpSpPr/>
        <p:nvPr/>
      </p:nvGrpSpPr>
      <p:grpSpPr>
        <a:xfrm>
          <a:off x="0" y="0"/>
          <a:ext cx="0" cy="0"/>
          <a:chOff x="0" y="0"/>
          <a:chExt cx="0" cy="0"/>
        </a:xfrm>
      </p:grpSpPr>
      <p:pic>
        <p:nvPicPr>
          <p:cNvPr id="22536" name="Picture 8" descr="5408638396_a99b82a5ff_z"/>
          <p:cNvPicPr>
            <a:picLocks noGrp="1" noChangeAspect="1" noChangeArrowheads="1"/>
          </p:cNvPicPr>
          <p:nvPr>
            <p:ph sz="half" idx="1"/>
          </p:nvPr>
        </p:nvPicPr>
        <p:blipFill>
          <a:blip r:embed="rId2"/>
          <a:srcRect/>
          <a:stretch>
            <a:fillRect/>
          </a:stretch>
        </p:blipFill>
        <p:spPr>
          <a:xfrm>
            <a:off x="533400" y="685800"/>
            <a:ext cx="5105400" cy="3829050"/>
          </a:xfrm>
        </p:spPr>
      </p:pic>
      <p:pic>
        <p:nvPicPr>
          <p:cNvPr id="22537" name="Picture 9" descr="3372146242_29a08bc68c_z"/>
          <p:cNvPicPr>
            <a:picLocks noGrp="1" noChangeAspect="1" noChangeArrowheads="1"/>
          </p:cNvPicPr>
          <p:nvPr>
            <p:ph sz="quarter" idx="2"/>
          </p:nvPr>
        </p:nvPicPr>
        <p:blipFill>
          <a:blip r:embed="rId3" cstate="screen"/>
          <a:srcRect/>
          <a:stretch>
            <a:fillRect/>
          </a:stretch>
        </p:blipFill>
        <p:spPr>
          <a:xfrm>
            <a:off x="6253163" y="152400"/>
            <a:ext cx="2625725" cy="3124200"/>
          </a:xfrm>
        </p:spPr>
      </p:pic>
      <p:pic>
        <p:nvPicPr>
          <p:cNvPr id="22538" name="Picture 10" descr="images"/>
          <p:cNvPicPr>
            <a:picLocks noGrp="1" noChangeAspect="1" noChangeArrowheads="1"/>
          </p:cNvPicPr>
          <p:nvPr>
            <p:ph sz="quarter" idx="3"/>
          </p:nvPr>
        </p:nvPicPr>
        <p:blipFill>
          <a:blip r:embed="rId4"/>
          <a:srcRect/>
          <a:stretch>
            <a:fillRect/>
          </a:stretch>
        </p:blipFill>
        <p:spPr>
          <a:xfrm>
            <a:off x="6096000" y="3581400"/>
            <a:ext cx="2655888" cy="310197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99"/>
            </a:gs>
            <a:gs pos="100000">
              <a:srgbClr val="F3791D"/>
            </a:gs>
          </a:gsLst>
          <a:lin ang="5400000" scaled="1"/>
        </a:gradFill>
        <a:effectLst/>
      </p:bgPr>
    </p:bg>
    <p:spTree>
      <p:nvGrpSpPr>
        <p:cNvPr id="1" name=""/>
        <p:cNvGrpSpPr/>
        <p:nvPr/>
      </p:nvGrpSpPr>
      <p:grpSpPr>
        <a:xfrm>
          <a:off x="0" y="0"/>
          <a:ext cx="0" cy="0"/>
          <a:chOff x="0" y="0"/>
          <a:chExt cx="0" cy="0"/>
        </a:xfrm>
      </p:grpSpPr>
      <p:sp>
        <p:nvSpPr>
          <p:cNvPr id="23562" name="Rectangle 10"/>
          <p:cNvSpPr>
            <a:spLocks noGrp="1" noChangeArrowheads="1"/>
          </p:cNvSpPr>
          <p:nvPr>
            <p:ph type="body" sz="half" idx="2"/>
          </p:nvPr>
        </p:nvSpPr>
        <p:spPr>
          <a:xfrm>
            <a:off x="4953000" y="228600"/>
            <a:ext cx="4038600" cy="6324600"/>
          </a:xfrm>
        </p:spPr>
        <p:txBody>
          <a:bodyPr/>
          <a:lstStyle/>
          <a:p>
            <a:pPr>
              <a:buFontTx/>
              <a:buNone/>
            </a:pPr>
            <a:r>
              <a:rPr lang="sr-Cyrl-CS" sz="2400" b="1"/>
              <a:t>Tako formirana lukovica se drži na mračnom mestu sve do početka februara, kada se iznosi na toplije mračno mesto gde će početi da pusta prvo pupoljak pa lišće.</a:t>
            </a:r>
            <a:r>
              <a:rPr lang="sr-Cyrl-CS" sz="2400"/>
              <a:t> </a:t>
            </a:r>
            <a:endParaRPr lang="sr-Latn-CS" sz="2400"/>
          </a:p>
          <a:p>
            <a:pPr>
              <a:buFontTx/>
              <a:buNone/>
            </a:pPr>
            <a:endParaRPr lang="sr-Latn-CS" sz="2400"/>
          </a:p>
          <a:p>
            <a:pPr>
              <a:buFontTx/>
              <a:buNone/>
            </a:pPr>
            <a:r>
              <a:rPr lang="sr-Cyrl-CS" sz="2400" b="1"/>
              <a:t>Kada izraste pupoljak i počne se pojavljivati cvetna drška, amarilis se sadi i ostavlja na najsvetlije mesto u kuci na temperaturu do 20 stepeni gde je potrebna najveća briga.</a:t>
            </a:r>
            <a:r>
              <a:rPr lang="en-US" sz="2400"/>
              <a:t> </a:t>
            </a:r>
          </a:p>
        </p:txBody>
      </p:sp>
      <p:pic>
        <p:nvPicPr>
          <p:cNvPr id="23563" name="Picture 11" descr="9477_Josealberola"/>
          <p:cNvPicPr>
            <a:picLocks noGrp="1" noChangeAspect="1" noChangeArrowheads="1"/>
          </p:cNvPicPr>
          <p:nvPr>
            <p:ph sz="half" idx="1"/>
          </p:nvPr>
        </p:nvPicPr>
        <p:blipFill>
          <a:blip r:embed="rId2"/>
          <a:srcRect/>
          <a:stretch>
            <a:fillRect/>
          </a:stretch>
        </p:blipFill>
        <p:spPr>
          <a:xfrm>
            <a:off x="152400" y="1752600"/>
            <a:ext cx="4800600" cy="382905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DA2A00"/>
            </a:gs>
            <a:gs pos="50000">
              <a:srgbClr val="00CC00"/>
            </a:gs>
            <a:gs pos="100000">
              <a:srgbClr val="DA2A00"/>
            </a:gs>
          </a:gsLst>
          <a:lin ang="2700000" scaled="1"/>
        </a:gradFill>
        <a:effectLst/>
      </p:bgPr>
    </p:bg>
    <p:spTree>
      <p:nvGrpSpPr>
        <p:cNvPr id="1" name=""/>
        <p:cNvGrpSpPr/>
        <p:nvPr/>
      </p:nvGrpSpPr>
      <p:grpSpPr>
        <a:xfrm>
          <a:off x="0" y="0"/>
          <a:ext cx="0" cy="0"/>
          <a:chOff x="0" y="0"/>
          <a:chExt cx="0" cy="0"/>
        </a:xfrm>
      </p:grpSpPr>
      <p:sp>
        <p:nvSpPr>
          <p:cNvPr id="52229" name="Rectangle 5"/>
          <p:cNvSpPr>
            <a:spLocks noGrp="1" noChangeArrowheads="1"/>
          </p:cNvSpPr>
          <p:nvPr>
            <p:ph type="body" sz="half" idx="1"/>
          </p:nvPr>
        </p:nvSpPr>
        <p:spPr>
          <a:xfrm>
            <a:off x="533400" y="304800"/>
            <a:ext cx="8229600" cy="2185988"/>
          </a:xfrm>
        </p:spPr>
        <p:txBody>
          <a:bodyPr/>
          <a:lstStyle/>
          <a:p>
            <a:pPr>
              <a:buFontTx/>
              <a:buNone/>
            </a:pPr>
            <a:r>
              <a:rPr lang="en-US" sz="2800" b="1"/>
              <a:t>Ne sme se prihranjivati niti zalivati da cvetna drška ne bi mnogo izrasla i slomila se.</a:t>
            </a:r>
          </a:p>
        </p:txBody>
      </p:sp>
      <p:pic>
        <p:nvPicPr>
          <p:cNvPr id="52231" name="Picture 7" descr="DSC_0974"/>
          <p:cNvPicPr>
            <a:picLocks noGrp="1" noChangeAspect="1" noChangeArrowheads="1"/>
          </p:cNvPicPr>
          <p:nvPr>
            <p:ph sz="half" idx="2"/>
          </p:nvPr>
        </p:nvPicPr>
        <p:blipFill>
          <a:blip r:embed="rId2" cstate="screen"/>
          <a:srcRect/>
          <a:stretch>
            <a:fillRect/>
          </a:stretch>
        </p:blipFill>
        <p:spPr>
          <a:xfrm>
            <a:off x="990600" y="1752600"/>
            <a:ext cx="6781800" cy="45513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00"/>
            </a:gs>
            <a:gs pos="45000">
              <a:srgbClr val="FF7A00"/>
            </a:gs>
            <a:gs pos="70000">
              <a:srgbClr val="FF0300"/>
            </a:gs>
            <a:gs pos="100000">
              <a:srgbClr val="4D0808"/>
            </a:gs>
          </a:gsLst>
          <a:lin ang="5400000" scaled="1"/>
        </a:gradFill>
        <a:effectLst/>
      </p:bgPr>
    </p:bg>
    <p:spTree>
      <p:nvGrpSpPr>
        <p:cNvPr id="1" name=""/>
        <p:cNvGrpSpPr/>
        <p:nvPr/>
      </p:nvGrpSpPr>
      <p:grpSpPr>
        <a:xfrm>
          <a:off x="0" y="0"/>
          <a:ext cx="0" cy="0"/>
          <a:chOff x="0" y="0"/>
          <a:chExt cx="0" cy="0"/>
        </a:xfrm>
      </p:grpSpPr>
      <p:sp>
        <p:nvSpPr>
          <p:cNvPr id="53257" name="Rectangle 9"/>
          <p:cNvSpPr>
            <a:spLocks noGrp="1" noChangeArrowheads="1"/>
          </p:cNvSpPr>
          <p:nvPr>
            <p:ph type="body" sz="half" idx="1"/>
          </p:nvPr>
        </p:nvSpPr>
        <p:spPr>
          <a:xfrm>
            <a:off x="457200" y="381000"/>
            <a:ext cx="4038600" cy="6324600"/>
          </a:xfrm>
        </p:spPr>
        <p:txBody>
          <a:bodyPr/>
          <a:lstStyle/>
          <a:p>
            <a:pPr>
              <a:lnSpc>
                <a:spcPct val="90000"/>
              </a:lnSpc>
              <a:buFontTx/>
              <a:buNone/>
            </a:pPr>
            <a:r>
              <a:rPr lang="sr-Cyrl-CS" sz="2800" b="1"/>
              <a:t>Tek nakon precvetavanja počinje prihranjivanje i priprema za sledeće cvetanje. Kada procveta potrebno je oprašivanje jednostavnim raznošenjem polena sa drugog cveta amarilisa ili ramazmazivanjem polena sa istog cveta na prašnik.</a:t>
            </a:r>
            <a:r>
              <a:rPr lang="sr-Cyrl-CS" sz="2800"/>
              <a:t> </a:t>
            </a:r>
            <a:endParaRPr lang="en-US" sz="2800"/>
          </a:p>
        </p:txBody>
      </p:sp>
      <p:pic>
        <p:nvPicPr>
          <p:cNvPr id="53259" name="Picture 11" descr="14565668258"/>
          <p:cNvPicPr>
            <a:picLocks noGrp="1" noChangeAspect="1" noChangeArrowheads="1"/>
          </p:cNvPicPr>
          <p:nvPr>
            <p:ph sz="half" idx="2"/>
          </p:nvPr>
        </p:nvPicPr>
        <p:blipFill>
          <a:blip r:embed="rId2"/>
          <a:srcRect/>
          <a:stretch>
            <a:fillRect/>
          </a:stretch>
        </p:blipFill>
        <p:spPr>
          <a:xfrm>
            <a:off x="4572000" y="1676400"/>
            <a:ext cx="4572000" cy="34290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80" name="Rectangle 8"/>
          <p:cNvSpPr>
            <a:spLocks noGrp="1" noChangeArrowheads="1"/>
          </p:cNvSpPr>
          <p:nvPr>
            <p:ph type="body" idx="1"/>
          </p:nvPr>
        </p:nvSpPr>
        <p:spPr/>
        <p:txBody>
          <a:bodyPr/>
          <a:lstStyle/>
          <a:p>
            <a:pPr>
              <a:lnSpc>
                <a:spcPct val="90000"/>
              </a:lnSpc>
              <a:buFontTx/>
              <a:buNone/>
            </a:pPr>
            <a:r>
              <a:rPr lang="sr-Cyrl-CS" b="1"/>
              <a:t>Tako oplođene semenke brzo gube klijavost i najbolje ih je posaditi odmah nakon sazrevanja. Semenke su zrele kad su crne boje i pljosnatog oblika, sade se plitko u ze</a:t>
            </a:r>
            <a:r>
              <a:rPr lang="sr-Latn-CS" b="1"/>
              <a:t>m</a:t>
            </a:r>
            <a:r>
              <a:rPr lang="sr-Cyrl-CS" b="1"/>
              <a:t>lju bogatom humusom i ne vade se preko zime prve dve godine dok ne narastu do veličine oraha kada se vade iz zemlje i sa njima se postupa isto kao i sa starim sve dok ne počnu da cvetaju.</a:t>
            </a:r>
            <a:r>
              <a:rPr lang="en-US"/>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DA2A00"/>
            </a:gs>
          </a:gsLst>
          <a:lin ang="18900000" scaled="1"/>
        </a:gradFill>
        <a:effectLst/>
      </p:bgPr>
    </p:bg>
    <p:spTree>
      <p:nvGrpSpPr>
        <p:cNvPr id="1" name=""/>
        <p:cNvGrpSpPr/>
        <p:nvPr/>
      </p:nvGrpSpPr>
      <p:grpSpPr>
        <a:xfrm>
          <a:off x="0" y="0"/>
          <a:ext cx="0" cy="0"/>
          <a:chOff x="0" y="0"/>
          <a:chExt cx="0" cy="0"/>
        </a:xfrm>
      </p:grpSpPr>
      <p:sp>
        <p:nvSpPr>
          <p:cNvPr id="55301" name="Rectangle 5"/>
          <p:cNvSpPr>
            <a:spLocks noGrp="1" noChangeArrowheads="1"/>
          </p:cNvSpPr>
          <p:nvPr>
            <p:ph type="body" sz="half" idx="1"/>
          </p:nvPr>
        </p:nvSpPr>
        <p:spPr/>
        <p:txBody>
          <a:bodyPr/>
          <a:lstStyle/>
          <a:p>
            <a:pPr>
              <a:buFontTx/>
              <a:buNone/>
            </a:pPr>
            <a:r>
              <a:rPr lang="en-US" sz="2800" b="1"/>
              <a:t>Amarilisi su vrlo cenjena vrsta cveća. Najčešće se mogu naći u obliku rezanog cveća sa preko 250 sertifikovanih vrsta.</a:t>
            </a:r>
          </a:p>
        </p:txBody>
      </p:sp>
      <p:pic>
        <p:nvPicPr>
          <p:cNvPr id="55303" name="Picture 7" descr="Minerva_Amaryllis_Flower"/>
          <p:cNvPicPr>
            <a:picLocks noGrp="1" noChangeAspect="1" noChangeArrowheads="1"/>
          </p:cNvPicPr>
          <p:nvPr>
            <p:ph sz="half" idx="2"/>
          </p:nvPr>
        </p:nvPicPr>
        <p:blipFill>
          <a:blip r:embed="rId2"/>
          <a:srcRect/>
          <a:stretch>
            <a:fillRect/>
          </a:stretch>
        </p:blipFill>
        <p:spPr>
          <a:xfrm>
            <a:off x="4762500" y="1957388"/>
            <a:ext cx="3810000" cy="38100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D6146C"/>
            </a:gs>
          </a:gsLst>
          <a:path path="rect">
            <a:fillToRect t="100000" r="100000"/>
          </a:path>
        </a:gradFill>
        <a:effectLst/>
      </p:bgPr>
    </p:bg>
    <p:spTree>
      <p:nvGrpSpPr>
        <p:cNvPr id="1" name=""/>
        <p:cNvGrpSpPr/>
        <p:nvPr/>
      </p:nvGrpSpPr>
      <p:grpSpPr>
        <a:xfrm>
          <a:off x="0" y="0"/>
          <a:ext cx="0" cy="0"/>
          <a:chOff x="0" y="0"/>
          <a:chExt cx="0" cy="0"/>
        </a:xfrm>
      </p:grpSpPr>
      <p:pic>
        <p:nvPicPr>
          <p:cNvPr id="56328" name="Picture 8" descr="84106-stock-photo-flower-red-blossom-drops-of-water-pistil-amaryllis"/>
          <p:cNvPicPr>
            <a:picLocks noGrp="1" noChangeAspect="1" noChangeArrowheads="1"/>
          </p:cNvPicPr>
          <p:nvPr>
            <p:ph sz="half" idx="1"/>
          </p:nvPr>
        </p:nvPicPr>
        <p:blipFill>
          <a:blip r:embed="rId2"/>
          <a:srcRect/>
          <a:stretch>
            <a:fillRect/>
          </a:stretch>
        </p:blipFill>
        <p:spPr>
          <a:xfrm>
            <a:off x="381000" y="1600200"/>
            <a:ext cx="3708400" cy="4686300"/>
          </a:xfrm>
        </p:spPr>
      </p:pic>
      <p:pic>
        <p:nvPicPr>
          <p:cNvPr id="56329" name="Picture 9" descr="Lemon-Lime-Amaryllis"/>
          <p:cNvPicPr>
            <a:picLocks noGrp="1" noChangeAspect="1" noChangeArrowheads="1"/>
          </p:cNvPicPr>
          <p:nvPr>
            <p:ph sz="quarter" idx="2"/>
          </p:nvPr>
        </p:nvPicPr>
        <p:blipFill>
          <a:blip r:embed="rId3" cstate="screen"/>
          <a:srcRect/>
          <a:stretch>
            <a:fillRect/>
          </a:stretch>
        </p:blipFill>
        <p:spPr>
          <a:xfrm>
            <a:off x="5181600" y="228600"/>
            <a:ext cx="3657600" cy="2914650"/>
          </a:xfrm>
        </p:spPr>
      </p:pic>
      <p:pic>
        <p:nvPicPr>
          <p:cNvPr id="56330" name="Picture 10" descr="Spring-Wedding-Flowers-Amaryllis-Peach-300x300"/>
          <p:cNvPicPr>
            <a:picLocks noGrp="1" noChangeAspect="1" noChangeArrowheads="1"/>
          </p:cNvPicPr>
          <p:nvPr>
            <p:ph sz="quarter" idx="3"/>
          </p:nvPr>
        </p:nvPicPr>
        <p:blipFill>
          <a:blip r:embed="rId4"/>
          <a:srcRect/>
          <a:stretch>
            <a:fillRect/>
          </a:stretch>
        </p:blipFill>
        <p:spPr>
          <a:xfrm>
            <a:off x="4800600" y="3330575"/>
            <a:ext cx="3124200" cy="31242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09600" y="2895600"/>
            <a:ext cx="8229600" cy="1143000"/>
          </a:xfrm>
        </p:spPr>
        <p:txBody>
          <a:bodyPr/>
          <a:lstStyle/>
          <a:p>
            <a:r>
              <a:rPr lang="sr-Latn-CS" sz="7200" b="1" i="1"/>
              <a:t>TULIPA</a:t>
            </a:r>
            <a:endParaRPr lang="en-US" sz="7200" b="1" i="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5541" name="Rectangle 5"/>
          <p:cNvSpPr>
            <a:spLocks noGrp="1" noChangeArrowheads="1"/>
          </p:cNvSpPr>
          <p:nvPr>
            <p:ph type="body" sz="half" idx="1"/>
          </p:nvPr>
        </p:nvSpPr>
        <p:spPr>
          <a:xfrm>
            <a:off x="838200" y="1524000"/>
            <a:ext cx="8305800" cy="5105400"/>
          </a:xfrm>
        </p:spPr>
        <p:txBody>
          <a:bodyPr/>
          <a:lstStyle/>
          <a:p>
            <a:pPr>
              <a:buFontTx/>
              <a:buNone/>
            </a:pPr>
            <a:r>
              <a:rPr lang="sr-Cyrl-CS" b="1"/>
              <a:t>Lala ili </a:t>
            </a:r>
            <a:r>
              <a:rPr lang="en-US" b="1"/>
              <a:t>tulipan (</a:t>
            </a:r>
            <a:r>
              <a:rPr lang="sr-Cyrl-CS" b="1"/>
              <a:t>lat. </a:t>
            </a:r>
            <a:r>
              <a:rPr lang="en-US" b="1" i="1"/>
              <a:t>Tulipa</a:t>
            </a:r>
            <a:r>
              <a:rPr lang="sr-Cyrl-CS" b="1"/>
              <a:t>) je naziv roda monokotil</a:t>
            </a:r>
            <a:r>
              <a:rPr lang="sr-Latn-CS" b="1"/>
              <a:t>e</a:t>
            </a:r>
            <a:r>
              <a:rPr lang="sr-Cyrl-CS" b="1"/>
              <a:t>donih biljaka.</a:t>
            </a:r>
            <a:endParaRPr lang="sr-Latn-CS" b="1"/>
          </a:p>
          <a:p>
            <a:pPr>
              <a:buFontTx/>
              <a:buNone/>
            </a:pPr>
            <a:r>
              <a:rPr lang="sr-Cyrl-CS" b="1"/>
              <a:t>Rod obuhvata oko 100 vrsta, prirodno rasprostranjenih</a:t>
            </a:r>
            <a:r>
              <a:rPr lang="sr-Latn-CS" b="1"/>
              <a:t> </a:t>
            </a:r>
            <a:r>
              <a:rPr lang="sr-Cyrl-CS" b="1"/>
              <a:t>u Aziji, južnoj Evropi i severnoj Africi. </a:t>
            </a:r>
            <a:r>
              <a:rPr lang="en-US"/>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FF"/>
            </a:gs>
            <a:gs pos="50000">
              <a:srgbClr val="99FF99"/>
            </a:gs>
            <a:gs pos="100000">
              <a:srgbClr val="FF99FF"/>
            </a:gs>
          </a:gsLst>
          <a:lin ang="2700000" scaled="1"/>
        </a:gradFill>
        <a:effectLst/>
      </p:bgPr>
    </p:bg>
    <p:spTree>
      <p:nvGrpSpPr>
        <p:cNvPr id="1" name=""/>
        <p:cNvGrpSpPr/>
        <p:nvPr/>
      </p:nvGrpSpPr>
      <p:grpSpPr>
        <a:xfrm>
          <a:off x="0" y="0"/>
          <a:ext cx="0" cy="0"/>
          <a:chOff x="0" y="0"/>
          <a:chExt cx="0" cy="0"/>
        </a:xfrm>
      </p:grpSpPr>
      <p:sp>
        <p:nvSpPr>
          <p:cNvPr id="25605" name="Rectangle 5"/>
          <p:cNvSpPr>
            <a:spLocks noGrp="1" noChangeArrowheads="1"/>
          </p:cNvSpPr>
          <p:nvPr>
            <p:ph type="body" sz="half" idx="1"/>
          </p:nvPr>
        </p:nvSpPr>
        <p:spPr>
          <a:xfrm>
            <a:off x="457200" y="2057400"/>
            <a:ext cx="4038600" cy="4525963"/>
          </a:xfrm>
        </p:spPr>
        <p:txBody>
          <a:bodyPr/>
          <a:lstStyle/>
          <a:p>
            <a:pPr>
              <a:buFontTx/>
              <a:buNone/>
            </a:pPr>
            <a:r>
              <a:rPr lang="en-US" sz="2800"/>
              <a:t>Biljka vodi poreklo iz Meksika. Odlikuje se podzemnim stablom u obliku gomolja, nadzemno stablo je visoko 30-200 cm,</a:t>
            </a:r>
            <a:r>
              <a:rPr lang="sr-Latn-CS" sz="2800"/>
              <a:t> šuplje je, zeljasto, pri dnu drvenasto.</a:t>
            </a:r>
            <a:endParaRPr lang="en-US" sz="2800"/>
          </a:p>
        </p:txBody>
      </p:sp>
      <p:pic>
        <p:nvPicPr>
          <p:cNvPr id="25607" name="Picture 7" descr="dahila©Lillian Stokes"/>
          <p:cNvPicPr>
            <a:picLocks noGrp="1" noChangeAspect="1" noChangeArrowheads="1"/>
          </p:cNvPicPr>
          <p:nvPr>
            <p:ph sz="half" idx="2"/>
          </p:nvPr>
        </p:nvPicPr>
        <p:blipFill>
          <a:blip r:embed="rId2"/>
          <a:srcRect/>
          <a:stretch>
            <a:fillRect/>
          </a:stretch>
        </p:blipFill>
        <p:spPr>
          <a:xfrm>
            <a:off x="4419600" y="228600"/>
            <a:ext cx="4572000" cy="3992563"/>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99"/>
            </a:gs>
            <a:gs pos="100000">
              <a:srgbClr val="D6146C"/>
            </a:gs>
          </a:gsLst>
          <a:path path="rect">
            <a:fillToRect l="100000" b="100000"/>
          </a:path>
        </a:gradFill>
        <a:effectLst/>
      </p:bgPr>
    </p:bg>
    <p:spTree>
      <p:nvGrpSpPr>
        <p:cNvPr id="1" name=""/>
        <p:cNvGrpSpPr/>
        <p:nvPr/>
      </p:nvGrpSpPr>
      <p:grpSpPr>
        <a:xfrm>
          <a:off x="0" y="0"/>
          <a:ext cx="0" cy="0"/>
          <a:chOff x="0" y="0"/>
          <a:chExt cx="0" cy="0"/>
        </a:xfrm>
      </p:grpSpPr>
      <p:sp>
        <p:nvSpPr>
          <p:cNvPr id="66565" name="Rectangle 5"/>
          <p:cNvSpPr>
            <a:spLocks noGrp="1" noChangeArrowheads="1"/>
          </p:cNvSpPr>
          <p:nvPr>
            <p:ph type="body" sz="half" idx="1"/>
          </p:nvPr>
        </p:nvSpPr>
        <p:spPr>
          <a:xfrm>
            <a:off x="152400" y="838200"/>
            <a:ext cx="4343400" cy="5287963"/>
          </a:xfrm>
        </p:spPr>
        <p:txBody>
          <a:bodyPr/>
          <a:lstStyle/>
          <a:p>
            <a:pPr>
              <a:buFontTx/>
              <a:buNone/>
            </a:pPr>
            <a:r>
              <a:rPr lang="sr-Cyrl-CS" sz="2800" b="1"/>
              <a:t>Kod lale je stablo predstavljeno lukovicom osrednje veličine, duguljasta ili kruškasta, pri dnu okruglasta, pri vrhu zašiljena, odevena iznutra zadebljanom, spolja glatkom, tankom i suvom ljuskom.</a:t>
            </a:r>
            <a:r>
              <a:rPr lang="sr-Cyrl-CS" sz="2800"/>
              <a:t> </a:t>
            </a:r>
            <a:endParaRPr lang="en-US" sz="2800"/>
          </a:p>
        </p:txBody>
      </p:sp>
      <p:pic>
        <p:nvPicPr>
          <p:cNvPr id="66567" name="Picture 7" descr="dsakhb"/>
          <p:cNvPicPr>
            <a:picLocks noGrp="1" noChangeAspect="1" noChangeArrowheads="1"/>
          </p:cNvPicPr>
          <p:nvPr>
            <p:ph sz="half" idx="2"/>
          </p:nvPr>
        </p:nvPicPr>
        <p:blipFill>
          <a:blip r:embed="rId2"/>
          <a:srcRect/>
          <a:stretch>
            <a:fillRect/>
          </a:stretch>
        </p:blipFill>
        <p:spPr>
          <a:xfrm>
            <a:off x="4267200" y="2286000"/>
            <a:ext cx="4648200" cy="4329113"/>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DA2A00"/>
            </a:gs>
            <a:gs pos="50000">
              <a:srgbClr val="00CC00"/>
            </a:gs>
            <a:gs pos="100000">
              <a:srgbClr val="DA2A00"/>
            </a:gs>
          </a:gsLst>
          <a:lin ang="18900000" scaled="1"/>
        </a:gradFill>
        <a:effectLst/>
      </p:bgPr>
    </p:bg>
    <p:spTree>
      <p:nvGrpSpPr>
        <p:cNvPr id="1" name=""/>
        <p:cNvGrpSpPr/>
        <p:nvPr/>
      </p:nvGrpSpPr>
      <p:grpSpPr>
        <a:xfrm>
          <a:off x="0" y="0"/>
          <a:ext cx="0" cy="0"/>
          <a:chOff x="0" y="0"/>
          <a:chExt cx="0" cy="0"/>
        </a:xfrm>
      </p:grpSpPr>
      <p:sp>
        <p:nvSpPr>
          <p:cNvPr id="67590" name="Rectangle 6"/>
          <p:cNvSpPr>
            <a:spLocks noGrp="1" noChangeArrowheads="1"/>
          </p:cNvSpPr>
          <p:nvPr>
            <p:ph type="body" sz="half" idx="2"/>
          </p:nvPr>
        </p:nvSpPr>
        <p:spPr>
          <a:xfrm>
            <a:off x="4648200" y="609600"/>
            <a:ext cx="4038600" cy="5516563"/>
          </a:xfrm>
        </p:spPr>
        <p:txBody>
          <a:bodyPr/>
          <a:lstStyle/>
          <a:p>
            <a:pPr>
              <a:buFontTx/>
              <a:buNone/>
            </a:pPr>
            <a:r>
              <a:rPr lang="sr-Cyrl-CS" sz="2400" b="1"/>
              <a:t> Cvetna drška je čvrsta, obla, 15 do 75 cm visoka, što zavisi od sorte i vrste, okružena glatkim sedećim duguljastim sivkasto-zelenim listovima. Svaka cvetna drška nosi po jedan uspravan, zvonast krupan cvet, koji može biti jednostavan ili dupli.</a:t>
            </a:r>
            <a:r>
              <a:rPr lang="en-US" sz="2400" b="1"/>
              <a:t> </a:t>
            </a:r>
          </a:p>
        </p:txBody>
      </p:sp>
      <p:pic>
        <p:nvPicPr>
          <p:cNvPr id="67591" name="Picture 7" descr="Tulipa-a-flor-que-ganhei-de-vc"/>
          <p:cNvPicPr>
            <a:picLocks noGrp="1" noChangeAspect="1" noChangeArrowheads="1"/>
          </p:cNvPicPr>
          <p:nvPr>
            <p:ph sz="half" idx="1"/>
          </p:nvPr>
        </p:nvPicPr>
        <p:blipFill>
          <a:blip r:embed="rId2"/>
          <a:srcRect/>
          <a:stretch>
            <a:fillRect/>
          </a:stretch>
        </p:blipFill>
        <p:spPr>
          <a:xfrm>
            <a:off x="152400" y="1524000"/>
            <a:ext cx="4800600" cy="4579938"/>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99"/>
            </a:gs>
            <a:gs pos="25000">
              <a:srgbClr val="FF6633"/>
            </a:gs>
            <a:gs pos="50000">
              <a:srgbClr val="FFFF00"/>
            </a:gs>
            <a:gs pos="75000">
              <a:srgbClr val="01A78F"/>
            </a:gs>
            <a:gs pos="100000">
              <a:srgbClr val="3366FF"/>
            </a:gs>
          </a:gsLst>
          <a:lin ang="5400000" scaled="1"/>
        </a:gradFill>
        <a:effectLst/>
      </p:bgPr>
    </p:bg>
    <p:spTree>
      <p:nvGrpSpPr>
        <p:cNvPr id="1" name=""/>
        <p:cNvGrpSpPr/>
        <p:nvPr/>
      </p:nvGrpSpPr>
      <p:grpSpPr>
        <a:xfrm>
          <a:off x="0" y="0"/>
          <a:ext cx="0" cy="0"/>
          <a:chOff x="0" y="0"/>
          <a:chExt cx="0" cy="0"/>
        </a:xfrm>
      </p:grpSpPr>
      <p:sp>
        <p:nvSpPr>
          <p:cNvPr id="68617" name="Rectangle 9"/>
          <p:cNvSpPr>
            <a:spLocks noGrp="1" noChangeArrowheads="1"/>
          </p:cNvSpPr>
          <p:nvPr>
            <p:ph type="body" sz="half" idx="1"/>
          </p:nvPr>
        </p:nvSpPr>
        <p:spPr>
          <a:xfrm>
            <a:off x="457200" y="228600"/>
            <a:ext cx="4038600" cy="6477000"/>
          </a:xfrm>
        </p:spPr>
        <p:txBody>
          <a:bodyPr/>
          <a:lstStyle/>
          <a:p>
            <a:pPr>
              <a:lnSpc>
                <a:spcPct val="80000"/>
              </a:lnSpc>
              <a:buFontTx/>
              <a:buNone/>
            </a:pPr>
            <a:r>
              <a:rPr lang="en-US" sz="2800" b="1"/>
              <a:t>Cvetovi su raznih boja ili nijansi: beli, crveni, ružičasti, žuti, karmin ili tamnocrveni, purpurni, crni, ljubičasti, ili su po dve od gore navedenih boja međusobno u raznim šarama i prugama kombinovane, npr.: crvena sa belom ivicom, ili bela sa zelenom ivicom ili crvena sa žutom ivicom.</a:t>
            </a:r>
          </a:p>
        </p:txBody>
      </p:sp>
      <p:pic>
        <p:nvPicPr>
          <p:cNvPr id="68627" name="Picture 19" descr="2782"/>
          <p:cNvPicPr>
            <a:picLocks noGrp="1" noChangeAspect="1" noChangeArrowheads="1"/>
          </p:cNvPicPr>
          <p:nvPr>
            <p:ph sz="half" idx="2"/>
          </p:nvPr>
        </p:nvPicPr>
        <p:blipFill>
          <a:blip r:embed="rId2"/>
          <a:srcRect/>
          <a:stretch>
            <a:fillRect/>
          </a:stretch>
        </p:blipFill>
        <p:spPr>
          <a:xfrm>
            <a:off x="4419600" y="1843088"/>
            <a:ext cx="4267200" cy="42672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0000"/>
            </a:gs>
          </a:gsLst>
          <a:lin ang="18900000" scaled="1"/>
        </a:gradFill>
        <a:effectLst/>
      </p:bgPr>
    </p:bg>
    <p:spTree>
      <p:nvGrpSpPr>
        <p:cNvPr id="1" name=""/>
        <p:cNvGrpSpPr/>
        <p:nvPr/>
      </p:nvGrpSpPr>
      <p:grpSpPr>
        <a:xfrm>
          <a:off x="0" y="0"/>
          <a:ext cx="0" cy="0"/>
          <a:chOff x="0" y="0"/>
          <a:chExt cx="0" cy="0"/>
        </a:xfrm>
      </p:grpSpPr>
      <p:sp>
        <p:nvSpPr>
          <p:cNvPr id="69639" name="Rectangle 7"/>
          <p:cNvSpPr>
            <a:spLocks noGrp="1" noChangeArrowheads="1"/>
          </p:cNvSpPr>
          <p:nvPr>
            <p:ph type="body" sz="half" idx="3"/>
          </p:nvPr>
        </p:nvSpPr>
        <p:spPr/>
        <p:txBody>
          <a:bodyPr/>
          <a:lstStyle/>
          <a:p>
            <a:pPr>
              <a:buFontTx/>
              <a:buNone/>
            </a:pPr>
            <a:r>
              <a:rPr lang="en-US" sz="2800" b="1"/>
              <a:t>S obzirom na cvetanje, sorte lala dele se u četiri grupe:</a:t>
            </a:r>
            <a:endParaRPr lang="sr-Cyrl-CS" sz="2800" b="1"/>
          </a:p>
          <a:p>
            <a:pPr>
              <a:buFontTx/>
              <a:buBlip>
                <a:blip r:embed="rId2"/>
              </a:buBlip>
            </a:pPr>
            <a:r>
              <a:rPr lang="sr-Cyrl-CS" sz="2800" b="1"/>
              <a:t>rano cvetajuće,</a:t>
            </a:r>
          </a:p>
          <a:p>
            <a:pPr>
              <a:buFontTx/>
              <a:buBlip>
                <a:blip r:embed="rId2"/>
              </a:buBlip>
            </a:pPr>
            <a:r>
              <a:rPr lang="sr-Cyrl-CS" sz="2800" b="1"/>
              <a:t>srednje rano cvetajuće,</a:t>
            </a:r>
          </a:p>
          <a:p>
            <a:pPr>
              <a:buFontTx/>
              <a:buBlip>
                <a:blip r:embed="rId2"/>
              </a:buBlip>
            </a:pPr>
            <a:r>
              <a:rPr lang="sr-Cyrl-CS" sz="2800" b="1"/>
              <a:t>kasno cvetajuće </a:t>
            </a:r>
          </a:p>
          <a:p>
            <a:pPr>
              <a:buFontTx/>
              <a:buBlip>
                <a:blip r:embed="rId2"/>
              </a:buBlip>
            </a:pPr>
            <a:r>
              <a:rPr lang="sr-Cyrl-CS" sz="2800" b="1"/>
              <a:t>botaničke.</a:t>
            </a:r>
            <a:endParaRPr lang="en-US" sz="2800" b="1"/>
          </a:p>
        </p:txBody>
      </p:sp>
      <p:pic>
        <p:nvPicPr>
          <p:cNvPr id="69640" name="Picture 8" descr="2922"/>
          <p:cNvPicPr>
            <a:picLocks noGrp="1" noChangeAspect="1" noChangeArrowheads="1"/>
          </p:cNvPicPr>
          <p:nvPr>
            <p:ph sz="quarter" idx="1"/>
          </p:nvPr>
        </p:nvPicPr>
        <p:blipFill>
          <a:blip r:embed="rId3"/>
          <a:srcRect/>
          <a:stretch>
            <a:fillRect/>
          </a:stretch>
        </p:blipFill>
        <p:spPr>
          <a:xfrm>
            <a:off x="457200" y="228600"/>
            <a:ext cx="2971800" cy="2971800"/>
          </a:xfrm>
        </p:spPr>
      </p:pic>
      <p:pic>
        <p:nvPicPr>
          <p:cNvPr id="69641" name="Picture 9" descr="05f00a"/>
          <p:cNvPicPr>
            <a:picLocks noGrp="1" noChangeAspect="1" noChangeArrowheads="1"/>
          </p:cNvPicPr>
          <p:nvPr>
            <p:ph sz="quarter" idx="2"/>
          </p:nvPr>
        </p:nvPicPr>
        <p:blipFill>
          <a:blip r:embed="rId4" cstate="screen"/>
          <a:srcRect/>
          <a:stretch>
            <a:fillRect/>
          </a:stretch>
        </p:blipFill>
        <p:spPr>
          <a:xfrm>
            <a:off x="381000" y="3362325"/>
            <a:ext cx="3581400" cy="324485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00"/>
            </a:gs>
            <a:gs pos="50000">
              <a:srgbClr val="008000"/>
            </a:gs>
            <a:gs pos="100000">
              <a:srgbClr val="FF3300"/>
            </a:gs>
          </a:gsLst>
          <a:lin ang="18900000" scaled="1"/>
        </a:gradFill>
        <a:effectLst/>
      </p:bgPr>
    </p:bg>
    <p:spTree>
      <p:nvGrpSpPr>
        <p:cNvPr id="1" name=""/>
        <p:cNvGrpSpPr/>
        <p:nvPr/>
      </p:nvGrpSpPr>
      <p:grpSpPr>
        <a:xfrm>
          <a:off x="0" y="0"/>
          <a:ext cx="0" cy="0"/>
          <a:chOff x="0" y="0"/>
          <a:chExt cx="0" cy="0"/>
        </a:xfrm>
      </p:grpSpPr>
      <p:sp>
        <p:nvSpPr>
          <p:cNvPr id="70664" name="Rectangle 8"/>
          <p:cNvSpPr>
            <a:spLocks noGrp="1" noChangeArrowheads="1"/>
          </p:cNvSpPr>
          <p:nvPr>
            <p:ph type="body" sz="half" idx="1"/>
          </p:nvPr>
        </p:nvSpPr>
        <p:spPr>
          <a:noFill/>
          <a:ln/>
        </p:spPr>
        <p:txBody>
          <a:bodyPr/>
          <a:lstStyle/>
          <a:p>
            <a:pPr>
              <a:buFontTx/>
              <a:buNone/>
            </a:pPr>
            <a:r>
              <a:rPr lang="en-US" sz="2400" b="1"/>
              <a:t>Lukovice se sade po tri komada u saksiju (čiji je gornji otvor u prečniku 12 cm), a u dekorativne činijice po 5 do 6 komada, što zavisi od veličine činijice napunjenom plodnom saksijskom zemljom.</a:t>
            </a:r>
          </a:p>
        </p:txBody>
      </p:sp>
      <p:pic>
        <p:nvPicPr>
          <p:cNvPr id="70665" name="Picture 9" descr="images"/>
          <p:cNvPicPr>
            <a:picLocks noGrp="1" noChangeAspect="1" noChangeArrowheads="1"/>
          </p:cNvPicPr>
          <p:nvPr>
            <p:ph sz="half" idx="2"/>
          </p:nvPr>
        </p:nvPicPr>
        <p:blipFill>
          <a:blip r:embed="rId2"/>
          <a:srcRect/>
          <a:stretch>
            <a:fillRect/>
          </a:stretch>
        </p:blipFill>
        <p:spPr>
          <a:xfrm>
            <a:off x="4524375" y="1828800"/>
            <a:ext cx="4246563" cy="43815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F00E9F"/>
            </a:gs>
          </a:gsLst>
          <a:path path="rect">
            <a:fillToRect t="100000" r="100000"/>
          </a:path>
        </a:gradFill>
        <a:effectLst/>
      </p:bgPr>
    </p:bg>
    <p:spTree>
      <p:nvGrpSpPr>
        <p:cNvPr id="1" name=""/>
        <p:cNvGrpSpPr/>
        <p:nvPr/>
      </p:nvGrpSpPr>
      <p:grpSpPr>
        <a:xfrm>
          <a:off x="0" y="0"/>
          <a:ext cx="0" cy="0"/>
          <a:chOff x="0" y="0"/>
          <a:chExt cx="0" cy="0"/>
        </a:xfrm>
      </p:grpSpPr>
      <p:sp>
        <p:nvSpPr>
          <p:cNvPr id="81927" name="Rectangle 7"/>
          <p:cNvSpPr>
            <a:spLocks noGrp="1" noChangeArrowheads="1"/>
          </p:cNvSpPr>
          <p:nvPr>
            <p:ph type="body" sz="half" idx="3"/>
          </p:nvPr>
        </p:nvSpPr>
        <p:spPr>
          <a:xfrm>
            <a:off x="4114800" y="1600200"/>
            <a:ext cx="4648200" cy="4754563"/>
          </a:xfrm>
        </p:spPr>
        <p:txBody>
          <a:bodyPr/>
          <a:lstStyle/>
          <a:p>
            <a:pPr>
              <a:buFontTx/>
              <a:buNone/>
            </a:pPr>
            <a:r>
              <a:rPr lang="sr-Latn-CS" sz="2400" b="1"/>
              <a:t>Pri sadnji </a:t>
            </a:r>
            <a:r>
              <a:rPr lang="en-US" sz="2400" b="1"/>
              <a:t>izboji na lukovicama</a:t>
            </a:r>
          </a:p>
          <a:p>
            <a:pPr>
              <a:buFontTx/>
              <a:buNone/>
            </a:pPr>
            <a:r>
              <a:rPr lang="en-US" sz="2400" b="1"/>
              <a:t>    treba da dođu do visine ivice saksije ili činijice. Ovako zasađene lukovice treba držati na tamnom, umereno hladnom i dovoljno vlažnom mestu, najbolje u podrumu, i pokriti ih 10 cm visokim peskom. Treba voditi računa da ovaj pesak sve vreme malo vlažan.</a:t>
            </a:r>
          </a:p>
        </p:txBody>
      </p:sp>
      <p:pic>
        <p:nvPicPr>
          <p:cNvPr id="81928" name="Picture 8" descr="23_4_2008_1_0_6_tulipa_queen_marvel"/>
          <p:cNvPicPr>
            <a:picLocks noGrp="1" noChangeAspect="1" noChangeArrowheads="1"/>
          </p:cNvPicPr>
          <p:nvPr>
            <p:ph sz="quarter" idx="1"/>
          </p:nvPr>
        </p:nvPicPr>
        <p:blipFill>
          <a:blip r:embed="rId2" cstate="screen"/>
          <a:srcRect/>
          <a:stretch>
            <a:fillRect/>
          </a:stretch>
        </p:blipFill>
        <p:spPr>
          <a:xfrm>
            <a:off x="304800" y="304800"/>
            <a:ext cx="3886200" cy="2836863"/>
          </a:xfrm>
        </p:spPr>
      </p:pic>
      <p:pic>
        <p:nvPicPr>
          <p:cNvPr id="81929" name="Picture 9" descr="tulipa negra"/>
          <p:cNvPicPr>
            <a:picLocks noGrp="1" noChangeAspect="1" noChangeArrowheads="1"/>
          </p:cNvPicPr>
          <p:nvPr>
            <p:ph sz="quarter" idx="2"/>
          </p:nvPr>
        </p:nvPicPr>
        <p:blipFill>
          <a:blip r:embed="rId3"/>
          <a:srcRect/>
          <a:stretch>
            <a:fillRect/>
          </a:stretch>
        </p:blipFill>
        <p:spPr>
          <a:xfrm>
            <a:off x="990600" y="3429000"/>
            <a:ext cx="3200400" cy="32004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50000">
              <a:srgbClr val="FF0000"/>
            </a:gs>
            <a:gs pos="100000">
              <a:srgbClr val="FFFF00"/>
            </a:gs>
          </a:gsLst>
          <a:lin ang="18900000" scaled="1"/>
        </a:gradFill>
        <a:effectLst/>
      </p:bgPr>
    </p:bg>
    <p:spTree>
      <p:nvGrpSpPr>
        <p:cNvPr id="1" name=""/>
        <p:cNvGrpSpPr/>
        <p:nvPr/>
      </p:nvGrpSpPr>
      <p:grpSpPr>
        <a:xfrm>
          <a:off x="0" y="0"/>
          <a:ext cx="0" cy="0"/>
          <a:chOff x="0" y="0"/>
          <a:chExt cx="0" cy="0"/>
        </a:xfrm>
      </p:grpSpPr>
      <p:sp>
        <p:nvSpPr>
          <p:cNvPr id="84997" name="Rectangle 5"/>
          <p:cNvSpPr>
            <a:spLocks noGrp="1" noChangeArrowheads="1"/>
          </p:cNvSpPr>
          <p:nvPr>
            <p:ph type="body" sz="half" idx="1"/>
          </p:nvPr>
        </p:nvSpPr>
        <p:spPr/>
        <p:txBody>
          <a:bodyPr/>
          <a:lstStyle/>
          <a:p>
            <a:pPr>
              <a:buFontTx/>
              <a:buNone/>
            </a:pPr>
            <a:r>
              <a:rPr lang="sr-Cyrl-CS" sz="2800" b="1"/>
              <a:t>Do januara razviće se na lukovicama toliko korenčića da će oni prodreti i kroz rupicu na dnu saksije, a i gornji deo biljke klica dostići će visinu od oko 10 cm. </a:t>
            </a:r>
            <a:endParaRPr lang="en-US" sz="2800" b="1"/>
          </a:p>
        </p:txBody>
      </p:sp>
      <p:pic>
        <p:nvPicPr>
          <p:cNvPr id="85000" name="Picture 8" descr="2652381"/>
          <p:cNvPicPr>
            <a:picLocks noGrp="1" noChangeAspect="1" noChangeArrowheads="1"/>
          </p:cNvPicPr>
          <p:nvPr>
            <p:ph sz="quarter" idx="2"/>
          </p:nvPr>
        </p:nvPicPr>
        <p:blipFill>
          <a:blip r:embed="rId2" cstate="screen"/>
          <a:srcRect/>
          <a:stretch>
            <a:fillRect/>
          </a:stretch>
        </p:blipFill>
        <p:spPr>
          <a:xfrm>
            <a:off x="5257800" y="228600"/>
            <a:ext cx="3633788" cy="2921000"/>
          </a:xfrm>
        </p:spPr>
      </p:pic>
      <p:pic>
        <p:nvPicPr>
          <p:cNvPr id="85001" name="Picture 9" descr="tulipa_west_point"/>
          <p:cNvPicPr>
            <a:picLocks noGrp="1" noChangeAspect="1" noChangeArrowheads="1"/>
          </p:cNvPicPr>
          <p:nvPr>
            <p:ph sz="quarter" idx="3"/>
          </p:nvPr>
        </p:nvPicPr>
        <p:blipFill>
          <a:blip r:embed="rId3"/>
          <a:srcRect/>
          <a:stretch>
            <a:fillRect/>
          </a:stretch>
        </p:blipFill>
        <p:spPr>
          <a:xfrm>
            <a:off x="4343400" y="3295650"/>
            <a:ext cx="3352800" cy="33528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70126C"/>
            </a:gs>
            <a:gs pos="50000">
              <a:srgbClr val="FF3300"/>
            </a:gs>
            <a:gs pos="100000">
              <a:srgbClr val="70126C"/>
            </a:gs>
          </a:gsLst>
          <a:lin ang="2700000" scaled="1"/>
        </a:gradFill>
        <a:effectLst/>
      </p:bgPr>
    </p:bg>
    <p:spTree>
      <p:nvGrpSpPr>
        <p:cNvPr id="1" name=""/>
        <p:cNvGrpSpPr/>
        <p:nvPr/>
      </p:nvGrpSpPr>
      <p:grpSpPr>
        <a:xfrm>
          <a:off x="0" y="0"/>
          <a:ext cx="0" cy="0"/>
          <a:chOff x="0" y="0"/>
          <a:chExt cx="0" cy="0"/>
        </a:xfrm>
      </p:grpSpPr>
      <p:sp>
        <p:nvSpPr>
          <p:cNvPr id="95237" name="Rectangle 5"/>
          <p:cNvSpPr>
            <a:spLocks noGrp="1" noChangeArrowheads="1"/>
          </p:cNvSpPr>
          <p:nvPr>
            <p:ph type="body" sz="half" idx="1"/>
          </p:nvPr>
        </p:nvSpPr>
        <p:spPr>
          <a:xfrm>
            <a:off x="304800" y="1295400"/>
            <a:ext cx="4114800" cy="5410200"/>
          </a:xfrm>
        </p:spPr>
        <p:txBody>
          <a:bodyPr/>
          <a:lstStyle/>
          <a:p>
            <a:pPr>
              <a:lnSpc>
                <a:spcPct val="90000"/>
              </a:lnSpc>
              <a:buFontTx/>
              <a:buNone/>
            </a:pPr>
            <a:r>
              <a:rPr lang="sr-Latn-CS" sz="2400" b="1"/>
              <a:t>-rani tulipani, sa jednostavnim cvetom</a:t>
            </a:r>
          </a:p>
          <a:p>
            <a:pPr>
              <a:lnSpc>
                <a:spcPct val="90000"/>
              </a:lnSpc>
              <a:buFontTx/>
              <a:buNone/>
            </a:pPr>
            <a:r>
              <a:rPr lang="sr-Latn-CS" sz="2400" b="1"/>
              <a:t>-mendel-tulipani</a:t>
            </a:r>
          </a:p>
          <a:p>
            <a:pPr>
              <a:lnSpc>
                <a:spcPct val="90000"/>
              </a:lnSpc>
              <a:buFontTx/>
              <a:buNone/>
            </a:pPr>
            <a:r>
              <a:rPr lang="sr-Latn-CS" sz="2400" b="1"/>
              <a:t>-trijumf-tulipani</a:t>
            </a:r>
          </a:p>
          <a:p>
            <a:pPr>
              <a:lnSpc>
                <a:spcPct val="90000"/>
              </a:lnSpc>
              <a:buFontTx/>
              <a:buNone/>
            </a:pPr>
            <a:r>
              <a:rPr lang="sr-Latn-CS" sz="2400" b="1"/>
              <a:t>-darvinovi-tulipani</a:t>
            </a:r>
          </a:p>
          <a:p>
            <a:pPr>
              <a:lnSpc>
                <a:spcPct val="90000"/>
              </a:lnSpc>
              <a:buFontTx/>
              <a:buNone/>
            </a:pPr>
            <a:r>
              <a:rPr lang="sr-Latn-CS" sz="2400" b="1"/>
              <a:t>-ljiljanasti-tulipani</a:t>
            </a:r>
          </a:p>
          <a:p>
            <a:pPr>
              <a:lnSpc>
                <a:spcPct val="90000"/>
              </a:lnSpc>
              <a:buFontTx/>
              <a:buNone/>
            </a:pPr>
            <a:r>
              <a:rPr lang="sr-Latn-CS" sz="2400" b="1"/>
              <a:t>-prostocvetni kasni tulipani</a:t>
            </a:r>
          </a:p>
          <a:p>
            <a:pPr>
              <a:lnSpc>
                <a:spcPct val="90000"/>
              </a:lnSpc>
              <a:buFontTx/>
              <a:buNone/>
            </a:pPr>
            <a:r>
              <a:rPr lang="sr-Latn-CS" sz="2400" b="1"/>
              <a:t>-dupli-tulipani</a:t>
            </a:r>
          </a:p>
          <a:p>
            <a:pPr>
              <a:lnSpc>
                <a:spcPct val="90000"/>
              </a:lnSpc>
              <a:buFontTx/>
              <a:buNone/>
            </a:pPr>
            <a:r>
              <a:rPr lang="sr-Latn-CS" sz="2400" b="1"/>
              <a:t>-rembrant-tulipani</a:t>
            </a:r>
          </a:p>
          <a:p>
            <a:pPr>
              <a:lnSpc>
                <a:spcPct val="90000"/>
              </a:lnSpc>
              <a:buFontTx/>
              <a:buNone/>
            </a:pPr>
            <a:r>
              <a:rPr lang="sr-Latn-CS" sz="2400" b="1"/>
              <a:t>-bizar-tulipani</a:t>
            </a:r>
          </a:p>
          <a:p>
            <a:pPr>
              <a:lnSpc>
                <a:spcPct val="90000"/>
              </a:lnSpc>
              <a:buFontTx/>
              <a:buNone/>
            </a:pPr>
            <a:r>
              <a:rPr lang="sr-Latn-CS" sz="2400" b="1"/>
              <a:t>papagaj-tulipani</a:t>
            </a:r>
          </a:p>
          <a:p>
            <a:pPr>
              <a:lnSpc>
                <a:spcPct val="90000"/>
              </a:lnSpc>
              <a:buFontTx/>
              <a:buNone/>
            </a:pPr>
            <a:r>
              <a:rPr lang="sr-Latn-CS" sz="2400" b="1"/>
              <a:t>Botanički-tulipani</a:t>
            </a:r>
          </a:p>
          <a:p>
            <a:pPr>
              <a:lnSpc>
                <a:spcPct val="90000"/>
              </a:lnSpc>
              <a:buFontTx/>
              <a:buNone/>
            </a:pPr>
            <a:endParaRPr lang="en-US" sz="2400" b="1"/>
          </a:p>
        </p:txBody>
      </p:sp>
      <p:sp>
        <p:nvSpPr>
          <p:cNvPr id="95240" name="Rectangle 8"/>
          <p:cNvSpPr>
            <a:spLocks noGrp="1" noChangeArrowheads="1"/>
          </p:cNvSpPr>
          <p:nvPr>
            <p:ph type="title"/>
          </p:nvPr>
        </p:nvSpPr>
        <p:spPr/>
        <p:txBody>
          <a:bodyPr/>
          <a:lstStyle/>
          <a:p>
            <a:r>
              <a:rPr lang="en-US" sz="2400" b="1"/>
              <a:t>Postoji veliki broj varijeteta tulipana koji su u cilju lak</a:t>
            </a:r>
            <a:r>
              <a:rPr lang="sr-Latn-CS" sz="2400" b="1"/>
              <a:t>šeg proučavanja svrstani u više kategorija:</a:t>
            </a:r>
            <a:br>
              <a:rPr lang="sr-Latn-CS" sz="2400" b="1"/>
            </a:br>
            <a:endParaRPr lang="en-US" sz="2400" b="1"/>
          </a:p>
        </p:txBody>
      </p:sp>
      <p:pic>
        <p:nvPicPr>
          <p:cNvPr id="95241" name="Picture 9" descr="tulipa"/>
          <p:cNvPicPr>
            <a:picLocks noGrp="1" noChangeAspect="1" noChangeArrowheads="1"/>
          </p:cNvPicPr>
          <p:nvPr>
            <p:ph sz="quarter" idx="2"/>
          </p:nvPr>
        </p:nvPicPr>
        <p:blipFill>
          <a:blip r:embed="rId2"/>
          <a:srcRect/>
          <a:stretch>
            <a:fillRect/>
          </a:stretch>
        </p:blipFill>
        <p:spPr>
          <a:xfrm>
            <a:off x="5029200" y="1219200"/>
            <a:ext cx="3159125" cy="2630488"/>
          </a:xfrm>
        </p:spPr>
      </p:pic>
      <p:pic>
        <p:nvPicPr>
          <p:cNvPr id="95242" name="Picture 10" descr="Tulipa-Sensual-Touch-%E2%93%92-michaela-thegardenerseden"/>
          <p:cNvPicPr>
            <a:picLocks noGrp="1" noChangeAspect="1" noChangeArrowheads="1"/>
          </p:cNvPicPr>
          <p:nvPr>
            <p:ph sz="quarter" idx="3"/>
          </p:nvPr>
        </p:nvPicPr>
        <p:blipFill>
          <a:blip r:embed="rId3" cstate="screen"/>
          <a:srcRect/>
          <a:stretch>
            <a:fillRect/>
          </a:stretch>
        </p:blipFill>
        <p:spPr>
          <a:xfrm>
            <a:off x="4267200" y="3962400"/>
            <a:ext cx="2667000" cy="2644775"/>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00E9F"/>
            </a:gs>
            <a:gs pos="100000">
              <a:srgbClr val="F00E9F">
                <a:gamma/>
                <a:tint val="3137"/>
                <a:invGamma/>
              </a:srgbClr>
            </a:gs>
          </a:gsLst>
          <a:path path="rect">
            <a:fillToRect t="100000" r="100000"/>
          </a:path>
        </a:gradFill>
        <a:effectLst/>
      </p:bgPr>
    </p:bg>
    <p:spTree>
      <p:nvGrpSpPr>
        <p:cNvPr id="1" name=""/>
        <p:cNvGrpSpPr/>
        <p:nvPr/>
      </p:nvGrpSpPr>
      <p:grpSpPr>
        <a:xfrm>
          <a:off x="0" y="0"/>
          <a:ext cx="0" cy="0"/>
          <a:chOff x="0" y="0"/>
          <a:chExt cx="0" cy="0"/>
        </a:xfrm>
      </p:grpSpPr>
      <p:sp>
        <p:nvSpPr>
          <p:cNvPr id="91147" name="Rectangle 11"/>
          <p:cNvSpPr>
            <a:spLocks noGrp="1" noChangeArrowheads="1"/>
          </p:cNvSpPr>
          <p:nvPr>
            <p:ph type="body" sz="half" idx="3"/>
          </p:nvPr>
        </p:nvSpPr>
        <p:spPr/>
        <p:txBody>
          <a:bodyPr/>
          <a:lstStyle/>
          <a:p>
            <a:pPr>
              <a:buFontTx/>
              <a:buNone/>
            </a:pPr>
            <a:r>
              <a:rPr lang="sr-Cyrl-CS" sz="2800" b="1"/>
              <a:t>Veliki broj vrsta, kao i uzgojenih kultivara i hibrida, koristi se kao ukrasno bilje u baštama, žardinjerama i parkovima.</a:t>
            </a:r>
            <a:endParaRPr lang="en-US" sz="2800" b="1"/>
          </a:p>
        </p:txBody>
      </p:sp>
      <p:pic>
        <p:nvPicPr>
          <p:cNvPr id="91148" name="Picture 12" descr="0138269"/>
          <p:cNvPicPr>
            <a:picLocks noGrp="1" noChangeAspect="1" noChangeArrowheads="1"/>
          </p:cNvPicPr>
          <p:nvPr>
            <p:ph sz="quarter" idx="1"/>
          </p:nvPr>
        </p:nvPicPr>
        <p:blipFill>
          <a:blip r:embed="rId2"/>
          <a:srcRect/>
          <a:stretch>
            <a:fillRect/>
          </a:stretch>
        </p:blipFill>
        <p:spPr>
          <a:xfrm>
            <a:off x="228600" y="152400"/>
            <a:ext cx="2895600" cy="2895600"/>
          </a:xfrm>
        </p:spPr>
      </p:pic>
      <p:pic>
        <p:nvPicPr>
          <p:cNvPr id="91149" name="Picture 13" descr="tulipa-shirley-plant1"/>
          <p:cNvPicPr>
            <a:picLocks noGrp="1" noChangeAspect="1" noChangeArrowheads="1"/>
          </p:cNvPicPr>
          <p:nvPr>
            <p:ph sz="quarter" idx="2"/>
          </p:nvPr>
        </p:nvPicPr>
        <p:blipFill>
          <a:blip r:embed="rId3" cstate="screen"/>
          <a:srcRect/>
          <a:stretch>
            <a:fillRect/>
          </a:stretch>
        </p:blipFill>
        <p:spPr>
          <a:xfrm>
            <a:off x="2235200" y="3200400"/>
            <a:ext cx="2271713" cy="3406775"/>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00E9F"/>
            </a:gs>
            <a:gs pos="100000">
              <a:schemeClr val="bg1"/>
            </a:gs>
          </a:gsLst>
          <a:lin ang="0" scaled="1"/>
        </a:gradFill>
        <a:effectLst/>
      </p:bgPr>
    </p:bg>
    <p:spTree>
      <p:nvGrpSpPr>
        <p:cNvPr id="1" name=""/>
        <p:cNvGrpSpPr/>
        <p:nvPr/>
      </p:nvGrpSpPr>
      <p:grpSpPr>
        <a:xfrm>
          <a:off x="0" y="0"/>
          <a:ext cx="0" cy="0"/>
          <a:chOff x="0" y="0"/>
          <a:chExt cx="0" cy="0"/>
        </a:xfrm>
      </p:grpSpPr>
      <p:pic>
        <p:nvPicPr>
          <p:cNvPr id="87048" name="Picture 8" descr="bla"/>
          <p:cNvPicPr>
            <a:picLocks noGrp="1" noChangeAspect="1" noChangeArrowheads="1"/>
          </p:cNvPicPr>
          <p:nvPr>
            <p:ph sz="half" idx="1"/>
          </p:nvPr>
        </p:nvPicPr>
        <p:blipFill>
          <a:blip r:embed="rId2"/>
          <a:srcRect/>
          <a:stretch>
            <a:fillRect/>
          </a:stretch>
        </p:blipFill>
        <p:spPr>
          <a:xfrm>
            <a:off x="304800" y="3317875"/>
            <a:ext cx="4038600" cy="3025775"/>
          </a:xfrm>
        </p:spPr>
      </p:pic>
      <p:pic>
        <p:nvPicPr>
          <p:cNvPr id="87049" name="Picture 9" descr="y6904tulipas"/>
          <p:cNvPicPr>
            <a:picLocks noGrp="1" noChangeAspect="1" noChangeArrowheads="1"/>
          </p:cNvPicPr>
          <p:nvPr>
            <p:ph sz="quarter" idx="2"/>
          </p:nvPr>
        </p:nvPicPr>
        <p:blipFill>
          <a:blip r:embed="rId3" cstate="screen"/>
          <a:srcRect/>
          <a:stretch>
            <a:fillRect/>
          </a:stretch>
        </p:blipFill>
        <p:spPr>
          <a:xfrm>
            <a:off x="1447800" y="228600"/>
            <a:ext cx="3810000" cy="2857500"/>
          </a:xfrm>
        </p:spPr>
      </p:pic>
      <p:pic>
        <p:nvPicPr>
          <p:cNvPr id="87050" name="Picture 10" descr="tulipantulipany-8211-tulipa_3161"/>
          <p:cNvPicPr>
            <a:picLocks noGrp="1" noChangeAspect="1" noChangeArrowheads="1"/>
          </p:cNvPicPr>
          <p:nvPr>
            <p:ph sz="quarter" idx="3"/>
          </p:nvPr>
        </p:nvPicPr>
        <p:blipFill>
          <a:blip r:embed="rId4"/>
          <a:srcRect/>
          <a:stretch>
            <a:fillRect/>
          </a:stretch>
        </p:blipFill>
        <p:spPr>
          <a:xfrm>
            <a:off x="5522913" y="2057400"/>
            <a:ext cx="3357562" cy="447357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FF00">
                <a:gamma/>
                <a:shade val="36078"/>
                <a:invGamma/>
              </a:srgbClr>
            </a:gs>
            <a:gs pos="50000">
              <a:srgbClr val="00FF00"/>
            </a:gs>
            <a:gs pos="100000">
              <a:srgbClr val="00FF00">
                <a:gamma/>
                <a:shade val="36078"/>
                <a:invGamma/>
              </a:srgbClr>
            </a:gs>
          </a:gsLst>
          <a:lin ang="18900000" scaled="1"/>
        </a:gradFill>
        <a:effectLst/>
      </p:bgPr>
    </p:bg>
    <p:spTree>
      <p:nvGrpSpPr>
        <p:cNvPr id="1" name=""/>
        <p:cNvGrpSpPr/>
        <p:nvPr/>
      </p:nvGrpSpPr>
      <p:grpSpPr>
        <a:xfrm>
          <a:off x="0" y="0"/>
          <a:ext cx="0" cy="0"/>
          <a:chOff x="0" y="0"/>
          <a:chExt cx="0" cy="0"/>
        </a:xfrm>
      </p:grpSpPr>
      <p:sp>
        <p:nvSpPr>
          <p:cNvPr id="6150" name="Rectangle 6"/>
          <p:cNvSpPr>
            <a:spLocks noGrp="1" noChangeArrowheads="1"/>
          </p:cNvSpPr>
          <p:nvPr>
            <p:ph type="body" sz="half" idx="2"/>
          </p:nvPr>
        </p:nvSpPr>
        <p:spPr>
          <a:xfrm>
            <a:off x="5867400" y="2514600"/>
            <a:ext cx="2971800" cy="3962400"/>
          </a:xfrm>
        </p:spPr>
        <p:txBody>
          <a:bodyPr/>
          <a:lstStyle/>
          <a:p>
            <a:pPr>
              <a:buFontTx/>
              <a:buNone/>
            </a:pPr>
            <a:r>
              <a:rPr lang="sr-Latn-CS" sz="2800"/>
              <a:t>Listovi su naspramno raspoređeni i višestruko režnjeviti.</a:t>
            </a:r>
            <a:endParaRPr lang="en-US" sz="2800"/>
          </a:p>
        </p:txBody>
      </p:sp>
      <p:pic>
        <p:nvPicPr>
          <p:cNvPr id="6151" name="Picture 7" descr="frog-on-dahlia-leaf"/>
          <p:cNvPicPr>
            <a:picLocks noGrp="1" noChangeAspect="1" noChangeArrowheads="1"/>
          </p:cNvPicPr>
          <p:nvPr>
            <p:ph sz="half" idx="1"/>
          </p:nvPr>
        </p:nvPicPr>
        <p:blipFill>
          <a:blip r:embed="rId2" cstate="screen"/>
          <a:srcRect/>
          <a:stretch>
            <a:fillRect/>
          </a:stretch>
        </p:blipFill>
        <p:spPr>
          <a:xfrm>
            <a:off x="0" y="2457450"/>
            <a:ext cx="5867400" cy="4400550"/>
          </a:xfrm>
        </p:spPr>
      </p:pic>
      <p:sp>
        <p:nvSpPr>
          <p:cNvPr id="6152" name="Rectangle 8"/>
          <p:cNvSpPr>
            <a:spLocks noGrp="1" noChangeArrowheads="1"/>
          </p:cNvSpPr>
          <p:nvPr>
            <p:ph type="title"/>
          </p:nvPr>
        </p:nvSpPr>
        <p:spPr>
          <a:xfrm>
            <a:off x="457200" y="274638"/>
            <a:ext cx="5867400" cy="1935162"/>
          </a:xfrm>
        </p:spPr>
        <p:txBody>
          <a:bodyPr/>
          <a:lstStyle/>
          <a:p>
            <a:r>
              <a:rPr lang="sr-Latn-CS" sz="2800"/>
              <a:t>Grane, stablo i listovi su najčešće glatki, jakog i neprijatnog mirisa.</a:t>
            </a:r>
            <a:endParaRPr lang="en-US" sz="2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381000" y="2895600"/>
            <a:ext cx="8229600" cy="1143000"/>
          </a:xfrm>
        </p:spPr>
        <p:txBody>
          <a:bodyPr/>
          <a:lstStyle/>
          <a:p>
            <a:r>
              <a:rPr lang="sr-Latn-CS" sz="7200" b="1" i="1"/>
              <a:t>CANNA</a:t>
            </a:r>
            <a:endParaRPr lang="en-US" sz="7200" b="1" i="1"/>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3300"/>
            </a:gs>
            <a:gs pos="100000">
              <a:schemeClr val="bg1"/>
            </a:gs>
          </a:gsLst>
          <a:lin ang="2700000" scaled="1"/>
        </a:gradFill>
        <a:effectLst/>
      </p:bgPr>
    </p:bg>
    <p:spTree>
      <p:nvGrpSpPr>
        <p:cNvPr id="1" name=""/>
        <p:cNvGrpSpPr/>
        <p:nvPr/>
      </p:nvGrpSpPr>
      <p:grpSpPr>
        <a:xfrm>
          <a:off x="0" y="0"/>
          <a:ext cx="0" cy="0"/>
          <a:chOff x="0" y="0"/>
          <a:chExt cx="0" cy="0"/>
        </a:xfrm>
      </p:grpSpPr>
      <p:sp>
        <p:nvSpPr>
          <p:cNvPr id="98310" name="Rectangle 6"/>
          <p:cNvSpPr>
            <a:spLocks noGrp="1" noChangeArrowheads="1"/>
          </p:cNvSpPr>
          <p:nvPr>
            <p:ph type="body" sz="half" idx="2"/>
          </p:nvPr>
        </p:nvSpPr>
        <p:spPr/>
        <p:txBody>
          <a:bodyPr/>
          <a:lstStyle/>
          <a:p>
            <a:pPr>
              <a:buFontTx/>
              <a:buNone/>
            </a:pPr>
            <a:r>
              <a:rPr lang="en-US" sz="2400" b="1"/>
              <a:t>Rod kana obuhvata oko pedeset vrsta biljaka, a poreklom su iz tropskih i suptropskih predela Amerike, gde slobodno rastu na sunčanim položajima duž reka i plavnih područja. </a:t>
            </a:r>
          </a:p>
        </p:txBody>
      </p:sp>
      <p:pic>
        <p:nvPicPr>
          <p:cNvPr id="98311" name="Picture 7" descr="canna-warscewiczii01"/>
          <p:cNvPicPr>
            <a:picLocks noGrp="1" noChangeAspect="1" noChangeArrowheads="1"/>
          </p:cNvPicPr>
          <p:nvPr>
            <p:ph sz="half" idx="1"/>
          </p:nvPr>
        </p:nvPicPr>
        <p:blipFill>
          <a:blip r:embed="rId2"/>
          <a:srcRect/>
          <a:stretch>
            <a:fillRect/>
          </a:stretch>
        </p:blipFill>
        <p:spPr>
          <a:xfrm>
            <a:off x="304800" y="2365375"/>
            <a:ext cx="4419600" cy="2941638"/>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00E9F"/>
            </a:gs>
          </a:gsLst>
          <a:path path="rect">
            <a:fillToRect l="100000" t="100000"/>
          </a:path>
        </a:gradFill>
        <a:effectLst/>
      </p:bgPr>
    </p:bg>
    <p:spTree>
      <p:nvGrpSpPr>
        <p:cNvPr id="1" name=""/>
        <p:cNvGrpSpPr/>
        <p:nvPr/>
      </p:nvGrpSpPr>
      <p:grpSpPr>
        <a:xfrm>
          <a:off x="0" y="0"/>
          <a:ext cx="0" cy="0"/>
          <a:chOff x="0" y="0"/>
          <a:chExt cx="0" cy="0"/>
        </a:xfrm>
      </p:grpSpPr>
      <p:sp>
        <p:nvSpPr>
          <p:cNvPr id="99331" name="Rectangle 3"/>
          <p:cNvSpPr>
            <a:spLocks noGrp="1" noChangeArrowheads="1"/>
          </p:cNvSpPr>
          <p:nvPr>
            <p:ph type="body" sz="half" idx="1"/>
          </p:nvPr>
        </p:nvSpPr>
        <p:spPr>
          <a:xfrm>
            <a:off x="457200" y="304800"/>
            <a:ext cx="4038600" cy="6324600"/>
          </a:xfrm>
        </p:spPr>
        <p:txBody>
          <a:bodyPr/>
          <a:lstStyle/>
          <a:p>
            <a:pPr>
              <a:buFontTx/>
              <a:buNone/>
            </a:pPr>
            <a:r>
              <a:rPr lang="en-US" sz="2400" b="1"/>
              <a:t>Biljke imaju rizom, a stablo naraste do jedan i po metar visine. Listovi su krupni do 50 cm dužine i do 20 cm širine. Cvetanje je veoma intezivno. Cvetovi su asimetrični, crvene, roze, žute boje. Seme je crno i tvrdo, veličine semena graška i nalazi se trodelnoj čauri.</a:t>
            </a:r>
            <a:r>
              <a:rPr lang="en-US" sz="2800"/>
              <a:t> </a:t>
            </a:r>
          </a:p>
        </p:txBody>
      </p:sp>
      <p:pic>
        <p:nvPicPr>
          <p:cNvPr id="99334" name="Picture 6" descr="6055146777_bc69b9c974"/>
          <p:cNvPicPr>
            <a:picLocks noGrp="1" noChangeAspect="1" noChangeArrowheads="1"/>
          </p:cNvPicPr>
          <p:nvPr>
            <p:ph sz="half" idx="2"/>
          </p:nvPr>
        </p:nvPicPr>
        <p:blipFill>
          <a:blip r:embed="rId2"/>
          <a:srcRect/>
          <a:stretch>
            <a:fillRect/>
          </a:stretch>
        </p:blipFill>
        <p:spPr>
          <a:xfrm>
            <a:off x="4648200" y="1663700"/>
            <a:ext cx="4038600" cy="4398963"/>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FF00"/>
            </a:gs>
            <a:gs pos="50000">
              <a:schemeClr val="bg2"/>
            </a:gs>
            <a:gs pos="100000">
              <a:srgbClr val="00FF00"/>
            </a:gs>
          </a:gsLst>
          <a:lin ang="18900000" scaled="1"/>
        </a:gradFill>
        <a:effectLst/>
      </p:bgPr>
    </p:bg>
    <p:spTree>
      <p:nvGrpSpPr>
        <p:cNvPr id="1" name=""/>
        <p:cNvGrpSpPr/>
        <p:nvPr/>
      </p:nvGrpSpPr>
      <p:grpSpPr>
        <a:xfrm>
          <a:off x="0" y="0"/>
          <a:ext cx="0" cy="0"/>
          <a:chOff x="0" y="0"/>
          <a:chExt cx="0" cy="0"/>
        </a:xfrm>
      </p:grpSpPr>
      <p:sp>
        <p:nvSpPr>
          <p:cNvPr id="100355" name="Rectangle 3"/>
          <p:cNvSpPr>
            <a:spLocks noGrp="1" noChangeArrowheads="1"/>
          </p:cNvSpPr>
          <p:nvPr>
            <p:ph type="body" sz="half" idx="2"/>
          </p:nvPr>
        </p:nvSpPr>
        <p:spPr>
          <a:xfrm>
            <a:off x="4724400" y="762000"/>
            <a:ext cx="4038600" cy="5410200"/>
          </a:xfrm>
        </p:spPr>
        <p:txBody>
          <a:bodyPr/>
          <a:lstStyle/>
          <a:p>
            <a:pPr>
              <a:buFontTx/>
              <a:buNone/>
            </a:pPr>
            <a:r>
              <a:rPr lang="en-US" sz="2400" b="1"/>
              <a:t>Kana predstavlja veoma važan cvetni materijal. Najčešće se sadi na velikim površinama gde se žele dobiti snažni efekti , kao na trgovima, duž saobraćajnica na bulevarima, velikim cvetnim površinama. </a:t>
            </a:r>
          </a:p>
        </p:txBody>
      </p:sp>
      <p:pic>
        <p:nvPicPr>
          <p:cNvPr id="100358" name="Picture 6" descr="image366"/>
          <p:cNvPicPr>
            <a:picLocks noGrp="1" noChangeAspect="1" noChangeArrowheads="1"/>
          </p:cNvPicPr>
          <p:nvPr>
            <p:ph sz="half" idx="1"/>
          </p:nvPr>
        </p:nvPicPr>
        <p:blipFill>
          <a:blip r:embed="rId2"/>
          <a:srcRect/>
          <a:stretch>
            <a:fillRect/>
          </a:stretch>
        </p:blipFill>
        <p:spPr>
          <a:xfrm>
            <a:off x="779463" y="1600200"/>
            <a:ext cx="3394075" cy="4525963"/>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50000">
              <a:srgbClr val="FF3300"/>
            </a:gs>
            <a:gs pos="100000">
              <a:srgbClr val="FFFF00"/>
            </a:gs>
          </a:gsLst>
          <a:lin ang="18900000" scaled="1"/>
        </a:gradFill>
        <a:effectLst/>
      </p:bgPr>
    </p:bg>
    <p:spTree>
      <p:nvGrpSpPr>
        <p:cNvPr id="1" name=""/>
        <p:cNvGrpSpPr/>
        <p:nvPr/>
      </p:nvGrpSpPr>
      <p:grpSpPr>
        <a:xfrm>
          <a:off x="0" y="0"/>
          <a:ext cx="0" cy="0"/>
          <a:chOff x="0" y="0"/>
          <a:chExt cx="0" cy="0"/>
        </a:xfrm>
      </p:grpSpPr>
      <p:sp>
        <p:nvSpPr>
          <p:cNvPr id="130053" name="Rectangle 5"/>
          <p:cNvSpPr>
            <a:spLocks noGrp="1" noChangeArrowheads="1"/>
          </p:cNvSpPr>
          <p:nvPr>
            <p:ph type="body" sz="half" idx="1"/>
          </p:nvPr>
        </p:nvSpPr>
        <p:spPr/>
        <p:txBody>
          <a:bodyPr/>
          <a:lstStyle/>
          <a:p>
            <a:pPr>
              <a:lnSpc>
                <a:spcPct val="90000"/>
              </a:lnSpc>
              <a:buFontTx/>
              <a:buNone/>
            </a:pPr>
            <a:r>
              <a:rPr lang="en-US" sz="2400" b="1"/>
              <a:t>Međutim, niske sorte se odlično uklapaju u ambijent kućnog vrta, gde se sade u gredice duž staze, pored stepeništa ili terasa, zatim kao cvetni materijal u većim žardinjerama i sandučićima duž prozora.  </a:t>
            </a:r>
          </a:p>
          <a:p>
            <a:pPr>
              <a:lnSpc>
                <a:spcPct val="90000"/>
              </a:lnSpc>
              <a:buFontTx/>
              <a:buNone/>
            </a:pPr>
            <a:endParaRPr lang="en-US" sz="2400" b="1"/>
          </a:p>
        </p:txBody>
      </p:sp>
      <p:pic>
        <p:nvPicPr>
          <p:cNvPr id="130056" name="Picture 8" descr="Canna"/>
          <p:cNvPicPr>
            <a:picLocks noGrp="1" noChangeAspect="1" noChangeArrowheads="1"/>
          </p:cNvPicPr>
          <p:nvPr>
            <p:ph sz="quarter" idx="2"/>
          </p:nvPr>
        </p:nvPicPr>
        <p:blipFill>
          <a:blip r:embed="rId2"/>
          <a:srcRect/>
          <a:stretch>
            <a:fillRect/>
          </a:stretch>
        </p:blipFill>
        <p:spPr>
          <a:xfrm>
            <a:off x="5486400" y="228600"/>
            <a:ext cx="3328988" cy="3328988"/>
          </a:xfrm>
        </p:spPr>
      </p:pic>
      <p:pic>
        <p:nvPicPr>
          <p:cNvPr id="130057" name="Picture 9" descr="92878420_00e7e1efa9"/>
          <p:cNvPicPr>
            <a:picLocks noGrp="1" noChangeAspect="1" noChangeArrowheads="1"/>
          </p:cNvPicPr>
          <p:nvPr>
            <p:ph sz="quarter" idx="3"/>
          </p:nvPr>
        </p:nvPicPr>
        <p:blipFill>
          <a:blip r:embed="rId3"/>
          <a:srcRect/>
          <a:stretch>
            <a:fillRect/>
          </a:stretch>
        </p:blipFill>
        <p:spPr>
          <a:xfrm>
            <a:off x="3505200" y="3654425"/>
            <a:ext cx="4038600" cy="302895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s>
            <a:gs pos="100000">
              <a:srgbClr val="00FF00"/>
            </a:gs>
          </a:gsLst>
          <a:path path="rect">
            <a:fillToRect l="100000" b="100000"/>
          </a:path>
        </a:gradFill>
        <a:effectLst/>
      </p:bgPr>
    </p:bg>
    <p:spTree>
      <p:nvGrpSpPr>
        <p:cNvPr id="1" name=""/>
        <p:cNvGrpSpPr/>
        <p:nvPr/>
      </p:nvGrpSpPr>
      <p:grpSpPr>
        <a:xfrm>
          <a:off x="0" y="0"/>
          <a:ext cx="0" cy="0"/>
          <a:chOff x="0" y="0"/>
          <a:chExt cx="0" cy="0"/>
        </a:xfrm>
      </p:grpSpPr>
      <p:sp>
        <p:nvSpPr>
          <p:cNvPr id="101379" name="Rectangle 3"/>
          <p:cNvSpPr>
            <a:spLocks noGrp="1" noChangeArrowheads="1"/>
          </p:cNvSpPr>
          <p:nvPr>
            <p:ph type="body" sz="half" idx="3"/>
          </p:nvPr>
        </p:nvSpPr>
        <p:spPr>
          <a:xfrm>
            <a:off x="4648200" y="914400"/>
            <a:ext cx="4038600" cy="5638800"/>
          </a:xfrm>
        </p:spPr>
        <p:txBody>
          <a:bodyPr/>
          <a:lstStyle/>
          <a:p>
            <a:r>
              <a:rPr lang="en-US" sz="2400" b="1"/>
              <a:t>Zasađeni na sunčanim mestima i obilno zalivani biće u cvetu do kasne jeseni.</a:t>
            </a:r>
          </a:p>
          <a:p>
            <a:r>
              <a:rPr lang="en-US" sz="2400" b="1"/>
              <a:t>    Sadnja u gredice obavlja se krajem aprila i početkom maja meseca. Zemljište treba da je dobro nađubreno i plodno. Razmak sadnje je za niskorastuće sorte 40 - 50 cm a za visokorastuće 60 - 70 cm.</a:t>
            </a:r>
          </a:p>
        </p:txBody>
      </p:sp>
      <p:pic>
        <p:nvPicPr>
          <p:cNvPr id="101383" name="Picture 7" descr="34090101_687ccce7cc_z"/>
          <p:cNvPicPr>
            <a:picLocks noGrp="1" noChangeAspect="1" noChangeArrowheads="1"/>
          </p:cNvPicPr>
          <p:nvPr>
            <p:ph sz="quarter" idx="1"/>
          </p:nvPr>
        </p:nvPicPr>
        <p:blipFill>
          <a:blip r:embed="rId2"/>
          <a:srcRect/>
          <a:stretch>
            <a:fillRect/>
          </a:stretch>
        </p:blipFill>
        <p:spPr>
          <a:xfrm>
            <a:off x="228600" y="228600"/>
            <a:ext cx="4343400" cy="3257550"/>
          </a:xfrm>
        </p:spPr>
      </p:pic>
      <p:pic>
        <p:nvPicPr>
          <p:cNvPr id="101384" name="Picture 8" descr="DETA2-5"/>
          <p:cNvPicPr>
            <a:picLocks noGrp="1" noChangeAspect="1" noChangeArrowheads="1"/>
          </p:cNvPicPr>
          <p:nvPr>
            <p:ph sz="quarter" idx="2"/>
          </p:nvPr>
        </p:nvPicPr>
        <p:blipFill>
          <a:blip r:embed="rId3"/>
          <a:srcRect/>
          <a:stretch>
            <a:fillRect/>
          </a:stretch>
        </p:blipFill>
        <p:spPr>
          <a:xfrm>
            <a:off x="228600" y="4191000"/>
            <a:ext cx="4495800" cy="2335213"/>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s>
            <a:gs pos="50000">
              <a:srgbClr val="00FF00"/>
            </a:gs>
            <a:gs pos="100000">
              <a:srgbClr val="FF0000"/>
            </a:gs>
          </a:gsLst>
          <a:lin ang="0" scaled="1"/>
        </a:gradFill>
        <a:effectLst/>
      </p:bgPr>
    </p:bg>
    <p:spTree>
      <p:nvGrpSpPr>
        <p:cNvPr id="1" name=""/>
        <p:cNvGrpSpPr/>
        <p:nvPr/>
      </p:nvGrpSpPr>
      <p:grpSpPr>
        <a:xfrm>
          <a:off x="0" y="0"/>
          <a:ext cx="0" cy="0"/>
          <a:chOff x="0" y="0"/>
          <a:chExt cx="0" cy="0"/>
        </a:xfrm>
      </p:grpSpPr>
      <p:sp>
        <p:nvSpPr>
          <p:cNvPr id="102403" name="Rectangle 3"/>
          <p:cNvSpPr>
            <a:spLocks noGrp="1" noChangeArrowheads="1"/>
          </p:cNvSpPr>
          <p:nvPr>
            <p:ph type="body" sz="half" idx="1"/>
          </p:nvPr>
        </p:nvSpPr>
        <p:spPr>
          <a:xfrm>
            <a:off x="457200" y="228600"/>
            <a:ext cx="8229600" cy="2971800"/>
          </a:xfrm>
        </p:spPr>
        <p:txBody>
          <a:bodyPr/>
          <a:lstStyle/>
          <a:p>
            <a:pPr>
              <a:lnSpc>
                <a:spcPct val="90000"/>
              </a:lnSpc>
              <a:buFontTx/>
              <a:buNone/>
            </a:pPr>
            <a:r>
              <a:rPr lang="en-US" sz="2400" b="1"/>
              <a:t> Posle prvih jesenjih mrazeva biljke se vade iz zemlje, i unose u skladište, istovremeno se odrezuju listovi i delovi stabla na 15 - 20 cm od rizoma, dok se zemlja oko korenovog sistema nastoji sačuvati u što većem busenu i tako skladištene čekaju narednu sadnu sezonu.</a:t>
            </a:r>
            <a:br>
              <a:rPr lang="en-US" sz="2400" b="1"/>
            </a:br>
            <a:endParaRPr lang="en-US" sz="2400" b="1"/>
          </a:p>
        </p:txBody>
      </p:sp>
      <p:pic>
        <p:nvPicPr>
          <p:cNvPr id="102406" name="Picture 6" descr="canna1"/>
          <p:cNvPicPr>
            <a:picLocks noGrp="1" noChangeAspect="1" noChangeArrowheads="1"/>
          </p:cNvPicPr>
          <p:nvPr>
            <p:ph sz="half" idx="2"/>
          </p:nvPr>
        </p:nvPicPr>
        <p:blipFill>
          <a:blip r:embed="rId2"/>
          <a:srcRect/>
          <a:stretch>
            <a:fillRect/>
          </a:stretch>
        </p:blipFill>
        <p:spPr>
          <a:xfrm>
            <a:off x="1447800" y="2287588"/>
            <a:ext cx="7239000" cy="4116387"/>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s>
            <a:gs pos="50000">
              <a:srgbClr val="FFFF00"/>
            </a:gs>
            <a:gs pos="100000">
              <a:srgbClr val="FF0000"/>
            </a:gs>
          </a:gsLst>
          <a:lin ang="5400000" scaled="1"/>
        </a:gradFill>
        <a:effectLst/>
      </p:bgPr>
    </p:bg>
    <p:spTree>
      <p:nvGrpSpPr>
        <p:cNvPr id="1" name=""/>
        <p:cNvGrpSpPr/>
        <p:nvPr/>
      </p:nvGrpSpPr>
      <p:grpSpPr>
        <a:xfrm>
          <a:off x="0" y="0"/>
          <a:ext cx="0" cy="0"/>
          <a:chOff x="0" y="0"/>
          <a:chExt cx="0" cy="0"/>
        </a:xfrm>
      </p:grpSpPr>
      <p:pic>
        <p:nvPicPr>
          <p:cNvPr id="103437" name="Picture 13" descr="canna_flaccida800"/>
          <p:cNvPicPr>
            <a:picLocks noGrp="1" noChangeAspect="1" noChangeArrowheads="1"/>
          </p:cNvPicPr>
          <p:nvPr>
            <p:ph sz="quarter" idx="2"/>
          </p:nvPr>
        </p:nvPicPr>
        <p:blipFill>
          <a:blip r:embed="rId2" cstate="screen"/>
          <a:srcRect/>
          <a:stretch>
            <a:fillRect/>
          </a:stretch>
        </p:blipFill>
        <p:spPr>
          <a:xfrm>
            <a:off x="4724400" y="228600"/>
            <a:ext cx="3981450" cy="2986088"/>
          </a:xfrm>
        </p:spPr>
      </p:pic>
      <p:pic>
        <p:nvPicPr>
          <p:cNvPr id="103438" name="Picture 14" descr="mixed-cannas-lrg"/>
          <p:cNvPicPr>
            <a:picLocks noGrp="1" noChangeAspect="1" noChangeArrowheads="1"/>
          </p:cNvPicPr>
          <p:nvPr>
            <p:ph sz="half" idx="1"/>
          </p:nvPr>
        </p:nvPicPr>
        <p:blipFill>
          <a:blip r:embed="rId3"/>
          <a:srcRect/>
          <a:stretch>
            <a:fillRect/>
          </a:stretch>
        </p:blipFill>
        <p:spPr>
          <a:xfrm>
            <a:off x="304800" y="1219200"/>
            <a:ext cx="4021138" cy="5359400"/>
          </a:xfrm>
        </p:spPr>
      </p:pic>
      <p:pic>
        <p:nvPicPr>
          <p:cNvPr id="103439" name="Picture 15" descr="2788154826_659e9a546b_m"/>
          <p:cNvPicPr>
            <a:picLocks noGrp="1" noChangeAspect="1" noChangeArrowheads="1"/>
          </p:cNvPicPr>
          <p:nvPr>
            <p:ph sz="quarter" idx="3"/>
          </p:nvPr>
        </p:nvPicPr>
        <p:blipFill>
          <a:blip r:embed="rId4"/>
          <a:srcRect/>
          <a:stretch>
            <a:fillRect/>
          </a:stretch>
        </p:blipFill>
        <p:spPr>
          <a:xfrm>
            <a:off x="5410200" y="3429000"/>
            <a:ext cx="3254375" cy="3254375"/>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a:xfrm>
            <a:off x="685800" y="1066800"/>
            <a:ext cx="8229600" cy="1143000"/>
          </a:xfrm>
        </p:spPr>
        <p:txBody>
          <a:bodyPr/>
          <a:lstStyle/>
          <a:p>
            <a:r>
              <a:rPr lang="en-US" sz="7200" b="1" i="1"/>
              <a:t>LILIUM</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66FF66"/>
            </a:gs>
            <a:gs pos="100000">
              <a:schemeClr val="bg1"/>
            </a:gs>
          </a:gsLst>
          <a:lin ang="18900000" scaled="1"/>
        </a:gradFill>
        <a:effectLst/>
      </p:bgPr>
    </p:bg>
    <p:spTree>
      <p:nvGrpSpPr>
        <p:cNvPr id="1" name=""/>
        <p:cNvGrpSpPr/>
        <p:nvPr/>
      </p:nvGrpSpPr>
      <p:grpSpPr>
        <a:xfrm>
          <a:off x="0" y="0"/>
          <a:ext cx="0" cy="0"/>
          <a:chOff x="0" y="0"/>
          <a:chExt cx="0" cy="0"/>
        </a:xfrm>
      </p:grpSpPr>
      <p:sp>
        <p:nvSpPr>
          <p:cNvPr id="105475" name="Rectangle 3"/>
          <p:cNvSpPr>
            <a:spLocks noGrp="1" noChangeArrowheads="1"/>
          </p:cNvSpPr>
          <p:nvPr>
            <p:ph type="body" sz="half" idx="1"/>
          </p:nvPr>
        </p:nvSpPr>
        <p:spPr>
          <a:xfrm>
            <a:off x="457200" y="1600200"/>
            <a:ext cx="4038600" cy="4800600"/>
          </a:xfrm>
        </p:spPr>
        <p:txBody>
          <a:bodyPr/>
          <a:lstStyle/>
          <a:p>
            <a:pPr>
              <a:lnSpc>
                <a:spcPct val="90000"/>
              </a:lnSpc>
              <a:buFontTx/>
              <a:buNone/>
            </a:pPr>
            <a:r>
              <a:rPr lang="en-US" sz="2400" b="1"/>
              <a:t>Nad</a:t>
            </a:r>
            <a:r>
              <a:rPr lang="sr-Latn-CS" sz="2400" b="1"/>
              <a:t>z</a:t>
            </a:r>
            <a:r>
              <a:rPr lang="en-US" sz="2400" b="1"/>
              <a:t>emno stablo je uspravno, oko 90cm visoko. Listovi su dugi, linearni, plavozeleni. U junu-julu javljaju se 5-6 beli </a:t>
            </a:r>
            <a:r>
              <a:rPr lang="sr-Latn-CS" sz="2400" b="1"/>
              <a:t>š</a:t>
            </a:r>
            <a:r>
              <a:rPr lang="en-US" sz="2400" b="1"/>
              <a:t>iroko levkasti cvetovi, skupljeni u grozdastu cvast</a:t>
            </a:r>
            <a:r>
              <a:rPr lang="sr-Latn-CS" sz="2400" b="1"/>
              <a:t> na vrhu stabljike. Cvetovi su jakog, prijatnog mirisa.</a:t>
            </a:r>
            <a:endParaRPr lang="en-US" sz="2400" b="1"/>
          </a:p>
        </p:txBody>
      </p:sp>
      <p:pic>
        <p:nvPicPr>
          <p:cNvPr id="105478" name="Picture 6" descr="casablanca_20110310140204"/>
          <p:cNvPicPr>
            <a:picLocks noGrp="1" noChangeAspect="1" noChangeArrowheads="1"/>
          </p:cNvPicPr>
          <p:nvPr>
            <p:ph sz="half" idx="2"/>
          </p:nvPr>
        </p:nvPicPr>
        <p:blipFill>
          <a:blip r:embed="rId2"/>
          <a:srcRect/>
          <a:stretch>
            <a:fillRect/>
          </a:stretch>
        </p:blipFill>
        <p:spPr>
          <a:xfrm>
            <a:off x="4648200" y="1752600"/>
            <a:ext cx="4210050" cy="49149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CC"/>
            </a:gs>
            <a:gs pos="50000">
              <a:srgbClr val="FF0066"/>
            </a:gs>
            <a:gs pos="100000">
              <a:srgbClr val="FF99CC"/>
            </a:gs>
          </a:gsLst>
          <a:lin ang="18900000" scaled="1"/>
        </a:gradFill>
        <a:effectLst/>
      </p:bgPr>
    </p:bg>
    <p:spTree>
      <p:nvGrpSpPr>
        <p:cNvPr id="1" name=""/>
        <p:cNvGrpSpPr/>
        <p:nvPr/>
      </p:nvGrpSpPr>
      <p:grpSpPr>
        <a:xfrm>
          <a:off x="0" y="0"/>
          <a:ext cx="0" cy="0"/>
          <a:chOff x="0" y="0"/>
          <a:chExt cx="0" cy="0"/>
        </a:xfrm>
      </p:grpSpPr>
      <p:sp>
        <p:nvSpPr>
          <p:cNvPr id="7173" name="Rectangle 5"/>
          <p:cNvSpPr>
            <a:spLocks noGrp="1" noChangeArrowheads="1"/>
          </p:cNvSpPr>
          <p:nvPr>
            <p:ph type="body" sz="half" idx="1"/>
          </p:nvPr>
        </p:nvSpPr>
        <p:spPr>
          <a:xfrm>
            <a:off x="381000" y="304800"/>
            <a:ext cx="3733800" cy="1524000"/>
          </a:xfrm>
        </p:spPr>
        <p:txBody>
          <a:bodyPr/>
          <a:lstStyle/>
          <a:p>
            <a:pPr>
              <a:buFontTx/>
              <a:buNone/>
            </a:pPr>
            <a:r>
              <a:rPr lang="sr-Latn-CS" sz="2800"/>
              <a:t>Cvetovi se odlikuju krupnoćom i lepim bojama.</a:t>
            </a:r>
          </a:p>
          <a:p>
            <a:pPr>
              <a:buFontTx/>
              <a:buNone/>
            </a:pPr>
            <a:endParaRPr lang="sr-Latn-CS" sz="2800"/>
          </a:p>
          <a:p>
            <a:pPr>
              <a:buFontTx/>
              <a:buNone/>
            </a:pPr>
            <a:endParaRPr lang="sr-Latn-CS" sz="2800"/>
          </a:p>
        </p:txBody>
      </p:sp>
      <p:pic>
        <p:nvPicPr>
          <p:cNvPr id="7176" name="Picture 8" descr="dahlia-bicolor-1"/>
          <p:cNvPicPr>
            <a:picLocks noGrp="1" noChangeAspect="1" noChangeArrowheads="1"/>
          </p:cNvPicPr>
          <p:nvPr>
            <p:ph sz="quarter" idx="2"/>
          </p:nvPr>
        </p:nvPicPr>
        <p:blipFill>
          <a:blip r:embed="rId2"/>
          <a:srcRect/>
          <a:stretch>
            <a:fillRect/>
          </a:stretch>
        </p:blipFill>
        <p:spPr>
          <a:xfrm>
            <a:off x="4495800" y="228600"/>
            <a:ext cx="4286250" cy="3214688"/>
          </a:xfrm>
        </p:spPr>
      </p:pic>
      <p:pic>
        <p:nvPicPr>
          <p:cNvPr id="7177" name="Picture 9" descr="stock-photo-pink-dahlia-isolated-with-selective-focus-raindrops-on-green-leaves-and-buds-a-very-large-and-65475001"/>
          <p:cNvPicPr>
            <a:picLocks noGrp="1" noChangeAspect="1" noChangeArrowheads="1"/>
          </p:cNvPicPr>
          <p:nvPr>
            <p:ph sz="quarter" idx="3"/>
          </p:nvPr>
        </p:nvPicPr>
        <p:blipFill>
          <a:blip r:embed="rId3"/>
          <a:srcRect/>
          <a:stretch>
            <a:fillRect/>
          </a:stretch>
        </p:blipFill>
        <p:spPr>
          <a:xfrm>
            <a:off x="228600" y="1752600"/>
            <a:ext cx="3151188" cy="4953000"/>
          </a:xfrm>
        </p:spPr>
      </p:pic>
      <p:sp>
        <p:nvSpPr>
          <p:cNvPr id="7178" name="Rectangle 10"/>
          <p:cNvSpPr>
            <a:spLocks noGrp="1" noChangeArrowheads="1"/>
          </p:cNvSpPr>
          <p:nvPr>
            <p:ph type="title"/>
          </p:nvPr>
        </p:nvSpPr>
        <p:spPr>
          <a:xfrm>
            <a:off x="3886200" y="3886200"/>
            <a:ext cx="5257800" cy="2590800"/>
          </a:xfrm>
        </p:spPr>
        <p:txBody>
          <a:bodyPr/>
          <a:lstStyle/>
          <a:p>
            <a:r>
              <a:rPr lang="sr-Latn-CS" sz="2800"/>
              <a:t>Mogu biti višebojni ili jednobojni.</a:t>
            </a:r>
            <a:r>
              <a:rPr lang="en-US" sz="2800"/>
              <a:t/>
            </a:r>
            <a:br>
              <a:rPr lang="en-US" sz="2800"/>
            </a:br>
            <a:endParaRPr lang="en-US" sz="28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C9FCB"/>
            </a:gs>
            <a:gs pos="6500">
              <a:srgbClr val="F8B049"/>
            </a:gs>
            <a:gs pos="10501">
              <a:srgbClr val="F8B049"/>
            </a:gs>
            <a:gs pos="31500">
              <a:srgbClr val="FEE7F2"/>
            </a:gs>
            <a:gs pos="33500">
              <a:srgbClr val="F952A0"/>
            </a:gs>
            <a:gs pos="34500">
              <a:srgbClr val="C50849"/>
            </a:gs>
            <a:gs pos="41001">
              <a:srgbClr val="B43E85"/>
            </a:gs>
            <a:gs pos="50000">
              <a:srgbClr val="F8B049"/>
            </a:gs>
            <a:gs pos="59000">
              <a:srgbClr val="B43E85"/>
            </a:gs>
            <a:gs pos="65500">
              <a:srgbClr val="C50849"/>
            </a:gs>
            <a:gs pos="66500">
              <a:srgbClr val="F952A0"/>
            </a:gs>
            <a:gs pos="68500">
              <a:srgbClr val="FEE7F2"/>
            </a:gs>
            <a:gs pos="89500">
              <a:srgbClr val="F8B049"/>
            </a:gs>
            <a:gs pos="93500">
              <a:srgbClr val="F8B049"/>
            </a:gs>
            <a:gs pos="100000">
              <a:srgbClr val="FC9FCB"/>
            </a:gs>
          </a:gsLst>
          <a:lin ang="2700000" scaled="1"/>
        </a:gradFill>
        <a:effectLst/>
      </p:bgPr>
    </p:bg>
    <p:spTree>
      <p:nvGrpSpPr>
        <p:cNvPr id="1" name=""/>
        <p:cNvGrpSpPr/>
        <p:nvPr/>
      </p:nvGrpSpPr>
      <p:grpSpPr>
        <a:xfrm>
          <a:off x="0" y="0"/>
          <a:ext cx="0" cy="0"/>
          <a:chOff x="0" y="0"/>
          <a:chExt cx="0" cy="0"/>
        </a:xfrm>
      </p:grpSpPr>
      <p:sp>
        <p:nvSpPr>
          <p:cNvPr id="106502" name="Rectangle 6"/>
          <p:cNvSpPr>
            <a:spLocks noGrp="1" noChangeArrowheads="1"/>
          </p:cNvSpPr>
          <p:nvPr>
            <p:ph type="body" sz="half" idx="2"/>
          </p:nvPr>
        </p:nvSpPr>
        <p:spPr/>
        <p:txBody>
          <a:bodyPr/>
          <a:lstStyle/>
          <a:p>
            <a:pPr>
              <a:lnSpc>
                <a:spcPct val="90000"/>
              </a:lnSpc>
              <a:buFontTx/>
              <a:buNone/>
            </a:pPr>
            <a:r>
              <a:rPr lang="sr-Latn-CS" sz="2800" b="1"/>
              <a:t>Razmnožava se mladim lukovicama koje se obrazuju oko matične lukovice.</a:t>
            </a:r>
          </a:p>
          <a:p>
            <a:pPr>
              <a:lnSpc>
                <a:spcPct val="90000"/>
              </a:lnSpc>
              <a:buFontTx/>
              <a:buNone/>
            </a:pPr>
            <a:r>
              <a:rPr lang="sr-Latn-CS" sz="2800" b="1"/>
              <a:t>Lukovice se sade u septembru na otvorenom prostoru, na predhodno pripremljenom zemljištu.</a:t>
            </a:r>
            <a:endParaRPr lang="en-US" sz="2800" b="1"/>
          </a:p>
        </p:txBody>
      </p:sp>
      <p:pic>
        <p:nvPicPr>
          <p:cNvPr id="106503" name="Picture 7" descr="lilium"/>
          <p:cNvPicPr>
            <a:picLocks noGrp="1" noChangeAspect="1" noChangeArrowheads="1"/>
          </p:cNvPicPr>
          <p:nvPr>
            <p:ph sz="half" idx="1"/>
          </p:nvPr>
        </p:nvPicPr>
        <p:blipFill>
          <a:blip r:embed="rId2" cstate="screen"/>
          <a:srcRect/>
          <a:stretch>
            <a:fillRect/>
          </a:stretch>
        </p:blipFill>
        <p:spPr>
          <a:xfrm>
            <a:off x="779463" y="1600200"/>
            <a:ext cx="3394075" cy="4525963"/>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rgbClr val="FFFF00">
                <a:gamma/>
                <a:tint val="0"/>
                <a:invGamma/>
              </a:srgbClr>
            </a:gs>
          </a:gsLst>
          <a:path path="rect">
            <a:fillToRect t="100000" r="100000"/>
          </a:path>
        </a:gradFill>
        <a:effectLst/>
      </p:bgPr>
    </p:bg>
    <p:spTree>
      <p:nvGrpSpPr>
        <p:cNvPr id="1" name=""/>
        <p:cNvGrpSpPr/>
        <p:nvPr/>
      </p:nvGrpSpPr>
      <p:grpSpPr>
        <a:xfrm>
          <a:off x="0" y="0"/>
          <a:ext cx="0" cy="0"/>
          <a:chOff x="0" y="0"/>
          <a:chExt cx="0" cy="0"/>
        </a:xfrm>
      </p:grpSpPr>
      <p:sp>
        <p:nvSpPr>
          <p:cNvPr id="107525" name="Rectangle 5"/>
          <p:cNvSpPr>
            <a:spLocks noGrp="1" noChangeArrowheads="1"/>
          </p:cNvSpPr>
          <p:nvPr>
            <p:ph type="body" sz="half" idx="1"/>
          </p:nvPr>
        </p:nvSpPr>
        <p:spPr>
          <a:xfrm>
            <a:off x="304800" y="304800"/>
            <a:ext cx="4038600" cy="4525963"/>
          </a:xfrm>
        </p:spPr>
        <p:txBody>
          <a:bodyPr/>
          <a:lstStyle/>
          <a:p>
            <a:pPr>
              <a:buFontTx/>
              <a:buNone/>
            </a:pPr>
            <a:r>
              <a:rPr lang="sr-Latn-CS" sz="2400" b="1"/>
              <a:t>Dubina sadnje je oko 20cm, rastojanje između biljaka 20-80 cm. Preko zime biljke treba prekriti slojem slame ili suvog lišća.</a:t>
            </a:r>
          </a:p>
          <a:p>
            <a:pPr>
              <a:buFontTx/>
              <a:buNone/>
            </a:pPr>
            <a:r>
              <a:rPr lang="sr-Latn-CS" sz="2400" b="1"/>
              <a:t>Ljiljan traži mnogo vode s proleća, dok ga leti treba zalivati kada je vrlo sušno vreme.</a:t>
            </a:r>
            <a:endParaRPr lang="en-US" sz="2400" b="1"/>
          </a:p>
        </p:txBody>
      </p:sp>
      <p:pic>
        <p:nvPicPr>
          <p:cNvPr id="107528" name="Picture 8" descr="1166_b"/>
          <p:cNvPicPr>
            <a:picLocks noGrp="1" noChangeAspect="1" noChangeArrowheads="1"/>
          </p:cNvPicPr>
          <p:nvPr>
            <p:ph sz="quarter" idx="2"/>
          </p:nvPr>
        </p:nvPicPr>
        <p:blipFill>
          <a:blip r:embed="rId2"/>
          <a:srcRect/>
          <a:stretch>
            <a:fillRect/>
          </a:stretch>
        </p:blipFill>
        <p:spPr>
          <a:xfrm>
            <a:off x="6096000" y="152400"/>
            <a:ext cx="2871788" cy="2871788"/>
          </a:xfrm>
        </p:spPr>
      </p:pic>
      <p:pic>
        <p:nvPicPr>
          <p:cNvPr id="107529" name="Picture 9" descr="200244814-001"/>
          <p:cNvPicPr>
            <a:picLocks noGrp="1" noChangeAspect="1" noChangeArrowheads="1"/>
          </p:cNvPicPr>
          <p:nvPr>
            <p:ph sz="quarter" idx="3"/>
          </p:nvPr>
        </p:nvPicPr>
        <p:blipFill>
          <a:blip r:embed="rId3"/>
          <a:srcRect/>
          <a:stretch>
            <a:fillRect/>
          </a:stretch>
        </p:blipFill>
        <p:spPr>
          <a:xfrm>
            <a:off x="3733800" y="3276600"/>
            <a:ext cx="5029200" cy="3343275"/>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s>
            <a:gs pos="50000">
              <a:schemeClr val="bg1"/>
            </a:gs>
            <a:gs pos="100000">
              <a:srgbClr val="FF0000"/>
            </a:gs>
          </a:gsLst>
          <a:lin ang="5400000" scaled="1"/>
        </a:gradFill>
        <a:effectLst/>
      </p:bgPr>
    </p:bg>
    <p:spTree>
      <p:nvGrpSpPr>
        <p:cNvPr id="1" name=""/>
        <p:cNvGrpSpPr/>
        <p:nvPr/>
      </p:nvGrpSpPr>
      <p:grpSpPr>
        <a:xfrm>
          <a:off x="0" y="0"/>
          <a:ext cx="0" cy="0"/>
          <a:chOff x="0" y="0"/>
          <a:chExt cx="0" cy="0"/>
        </a:xfrm>
      </p:grpSpPr>
      <p:sp>
        <p:nvSpPr>
          <p:cNvPr id="108551" name="Rectangle 7"/>
          <p:cNvSpPr>
            <a:spLocks noGrp="1" noChangeArrowheads="1"/>
          </p:cNvSpPr>
          <p:nvPr>
            <p:ph type="body" sz="half" idx="3"/>
          </p:nvPr>
        </p:nvSpPr>
        <p:spPr/>
        <p:txBody>
          <a:bodyPr/>
          <a:lstStyle/>
          <a:p>
            <a:pPr>
              <a:buFontTx/>
              <a:buNone/>
            </a:pPr>
            <a:r>
              <a:rPr lang="sr-Latn-CS" sz="2800" b="1"/>
              <a:t>Po završenom cvetanju treba prestati sa zalivanjem i kada se biljka osuši, izvaditi lukovice iz zemlje.</a:t>
            </a:r>
          </a:p>
          <a:p>
            <a:pPr>
              <a:buFontTx/>
              <a:buNone/>
            </a:pPr>
            <a:r>
              <a:rPr lang="sr-Latn-CS" sz="2800" b="1"/>
              <a:t>Lukovice ljiljana moraju se čuvati da se ne osuše.</a:t>
            </a:r>
            <a:endParaRPr lang="en-US" sz="2800" b="1"/>
          </a:p>
        </p:txBody>
      </p:sp>
      <p:pic>
        <p:nvPicPr>
          <p:cNvPr id="108552" name="Picture 8" descr="38fae8"/>
          <p:cNvPicPr>
            <a:picLocks noGrp="1" noChangeAspect="1" noChangeArrowheads="1"/>
          </p:cNvPicPr>
          <p:nvPr>
            <p:ph sz="quarter" idx="1"/>
          </p:nvPr>
        </p:nvPicPr>
        <p:blipFill>
          <a:blip r:embed="rId2" cstate="screen"/>
          <a:srcRect/>
          <a:stretch>
            <a:fillRect/>
          </a:stretch>
        </p:blipFill>
        <p:spPr>
          <a:xfrm>
            <a:off x="228600" y="228600"/>
            <a:ext cx="3962400" cy="2971800"/>
          </a:xfrm>
        </p:spPr>
      </p:pic>
      <p:pic>
        <p:nvPicPr>
          <p:cNvPr id="108553" name="Picture 9" descr="Lily_Tiny-Ghost"/>
          <p:cNvPicPr>
            <a:picLocks noGrp="1" noChangeAspect="1" noChangeArrowheads="1"/>
          </p:cNvPicPr>
          <p:nvPr>
            <p:ph sz="quarter" idx="2"/>
          </p:nvPr>
        </p:nvPicPr>
        <p:blipFill>
          <a:blip r:embed="rId3"/>
          <a:srcRect/>
          <a:stretch>
            <a:fillRect/>
          </a:stretch>
        </p:blipFill>
        <p:spPr>
          <a:xfrm>
            <a:off x="381000" y="3273425"/>
            <a:ext cx="4343400" cy="3257550"/>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66FF66"/>
            </a:gs>
          </a:gsLst>
          <a:path path="rect">
            <a:fillToRect t="100000" r="100000"/>
          </a:path>
        </a:gradFill>
        <a:effectLst/>
      </p:bgPr>
    </p:bg>
    <p:spTree>
      <p:nvGrpSpPr>
        <p:cNvPr id="1" name=""/>
        <p:cNvGrpSpPr/>
        <p:nvPr/>
      </p:nvGrpSpPr>
      <p:grpSpPr>
        <a:xfrm>
          <a:off x="0" y="0"/>
          <a:ext cx="0" cy="0"/>
          <a:chOff x="0" y="0"/>
          <a:chExt cx="0" cy="0"/>
        </a:xfrm>
      </p:grpSpPr>
      <p:sp>
        <p:nvSpPr>
          <p:cNvPr id="109573" name="Rectangle 5"/>
          <p:cNvSpPr>
            <a:spLocks noGrp="1" noChangeArrowheads="1"/>
          </p:cNvSpPr>
          <p:nvPr>
            <p:ph type="body" sz="half" idx="1"/>
          </p:nvPr>
        </p:nvSpPr>
        <p:spPr/>
        <p:txBody>
          <a:bodyPr/>
          <a:lstStyle/>
          <a:p>
            <a:pPr>
              <a:buFontTx/>
              <a:buNone/>
            </a:pPr>
            <a:r>
              <a:rPr lang="sr-Latn-CS" sz="2800" b="1"/>
              <a:t>Zato je najbolje da se odmah nakon vađenja iz zemlje posade ili ostave na vlažan treset.</a:t>
            </a:r>
          </a:p>
          <a:p>
            <a:pPr>
              <a:buFontTx/>
              <a:buNone/>
            </a:pPr>
            <a:r>
              <a:rPr lang="sr-Latn-CS" sz="2800" b="1"/>
              <a:t>Ako se desi da se ipak malo osuše, treba ih držati na vlažnom pesku dok se ne oporave.</a:t>
            </a:r>
            <a:endParaRPr lang="en-US" sz="2800" b="1"/>
          </a:p>
        </p:txBody>
      </p:sp>
      <p:pic>
        <p:nvPicPr>
          <p:cNvPr id="109575" name="Picture 7" descr="lilium_prestige__04864"/>
          <p:cNvPicPr>
            <a:picLocks noGrp="1" noChangeAspect="1" noChangeArrowheads="1"/>
          </p:cNvPicPr>
          <p:nvPr>
            <p:ph sz="half" idx="2"/>
          </p:nvPr>
        </p:nvPicPr>
        <p:blipFill>
          <a:blip r:embed="rId2"/>
          <a:srcRect/>
          <a:stretch>
            <a:fillRect/>
          </a:stretch>
        </p:blipFill>
        <p:spPr>
          <a:xfrm>
            <a:off x="4572000" y="1371600"/>
            <a:ext cx="4276725" cy="4754563"/>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66"/>
            </a:gs>
            <a:gs pos="50000">
              <a:srgbClr val="66FF66">
                <a:gamma/>
                <a:tint val="0"/>
                <a:invGamma/>
              </a:srgbClr>
            </a:gs>
            <a:gs pos="100000">
              <a:srgbClr val="66FF66"/>
            </a:gs>
          </a:gsLst>
          <a:lin ang="5400000" scaled="1"/>
        </a:gradFill>
        <a:effectLst/>
      </p:bgPr>
    </p:bg>
    <p:spTree>
      <p:nvGrpSpPr>
        <p:cNvPr id="1" name=""/>
        <p:cNvGrpSpPr/>
        <p:nvPr/>
      </p:nvGrpSpPr>
      <p:grpSpPr>
        <a:xfrm>
          <a:off x="0" y="0"/>
          <a:ext cx="0" cy="0"/>
          <a:chOff x="0" y="0"/>
          <a:chExt cx="0" cy="0"/>
        </a:xfrm>
      </p:grpSpPr>
      <p:sp>
        <p:nvSpPr>
          <p:cNvPr id="110598" name="Rectangle 6"/>
          <p:cNvSpPr>
            <a:spLocks noGrp="1" noChangeArrowheads="1"/>
          </p:cNvSpPr>
          <p:nvPr>
            <p:ph type="body" sz="half" idx="2"/>
          </p:nvPr>
        </p:nvSpPr>
        <p:spPr>
          <a:xfrm>
            <a:off x="4876800" y="228600"/>
            <a:ext cx="4038600" cy="4525963"/>
          </a:xfrm>
        </p:spPr>
        <p:txBody>
          <a:bodyPr/>
          <a:lstStyle/>
          <a:p>
            <a:pPr>
              <a:buFontTx/>
              <a:buNone/>
            </a:pPr>
            <a:r>
              <a:rPr lang="sr-Latn-CS" sz="2800" b="1"/>
              <a:t>Biljka dobro uspeva na propustljivom zemljištu, na mestima koja su zaklonjena od vetra. Voli sunčana mesta, mada može da podnese i polusenku.</a:t>
            </a:r>
            <a:endParaRPr lang="en-US" sz="2800" b="1"/>
          </a:p>
        </p:txBody>
      </p:sp>
      <p:pic>
        <p:nvPicPr>
          <p:cNvPr id="110599" name="Picture 7" descr="jmlily10"/>
          <p:cNvPicPr>
            <a:picLocks noGrp="1" noChangeAspect="1" noChangeArrowheads="1"/>
          </p:cNvPicPr>
          <p:nvPr>
            <p:ph sz="half" idx="1"/>
          </p:nvPr>
        </p:nvPicPr>
        <p:blipFill>
          <a:blip r:embed="rId2"/>
          <a:srcRect/>
          <a:stretch>
            <a:fillRect/>
          </a:stretch>
        </p:blipFill>
        <p:spPr>
          <a:xfrm>
            <a:off x="152400" y="1676400"/>
            <a:ext cx="4941888" cy="5010150"/>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66"/>
            </a:gs>
            <a:gs pos="50000">
              <a:srgbClr val="F00E9F"/>
            </a:gs>
            <a:gs pos="100000">
              <a:srgbClr val="66FF66"/>
            </a:gs>
          </a:gsLst>
          <a:lin ang="5400000" scaled="1"/>
        </a:gradFill>
        <a:effectLst/>
      </p:bgPr>
    </p:bg>
    <p:spTree>
      <p:nvGrpSpPr>
        <p:cNvPr id="1" name=""/>
        <p:cNvGrpSpPr/>
        <p:nvPr/>
      </p:nvGrpSpPr>
      <p:grpSpPr>
        <a:xfrm>
          <a:off x="0" y="0"/>
          <a:ext cx="0" cy="0"/>
          <a:chOff x="0" y="0"/>
          <a:chExt cx="0" cy="0"/>
        </a:xfrm>
      </p:grpSpPr>
      <p:sp>
        <p:nvSpPr>
          <p:cNvPr id="111621" name="Rectangle 5"/>
          <p:cNvSpPr>
            <a:spLocks noGrp="1" noChangeArrowheads="1"/>
          </p:cNvSpPr>
          <p:nvPr>
            <p:ph type="body" sz="half" idx="1"/>
          </p:nvPr>
        </p:nvSpPr>
        <p:spPr/>
        <p:txBody>
          <a:bodyPr/>
          <a:lstStyle/>
          <a:p>
            <a:pPr>
              <a:buFontTx/>
              <a:buNone/>
            </a:pPr>
            <a:r>
              <a:rPr lang="sr-Latn-CS" sz="2800" b="1"/>
              <a:t>Koristi se za sadnju u grupama, za ivice, kao rezani cvet i cvetne leje.</a:t>
            </a:r>
          </a:p>
          <a:p>
            <a:pPr>
              <a:buFontTx/>
              <a:buNone/>
            </a:pPr>
            <a:r>
              <a:rPr lang="sr-Latn-CS" sz="2800" b="1"/>
              <a:t>Rezanje cvetova treba obaviti u momentu kada su pupoljci pred otvaranjem jer tako duže traju.</a:t>
            </a:r>
            <a:endParaRPr lang="en-US" sz="2800" b="1"/>
          </a:p>
        </p:txBody>
      </p:sp>
      <p:pic>
        <p:nvPicPr>
          <p:cNvPr id="111624" name="Picture 8" descr="High-quality-High-simulation-silk-flower-artificial-silk-flower-Water-Lily-Lilium-casa-blanca-mixed-colors"/>
          <p:cNvPicPr>
            <a:picLocks noGrp="1" noChangeAspect="1" noChangeArrowheads="1"/>
          </p:cNvPicPr>
          <p:nvPr>
            <p:ph sz="quarter" idx="2"/>
          </p:nvPr>
        </p:nvPicPr>
        <p:blipFill>
          <a:blip r:embed="rId2" cstate="screen"/>
          <a:srcRect/>
          <a:stretch>
            <a:fillRect/>
          </a:stretch>
        </p:blipFill>
        <p:spPr>
          <a:xfrm>
            <a:off x="5105400" y="304800"/>
            <a:ext cx="2965450" cy="2941638"/>
          </a:xfrm>
        </p:spPr>
      </p:pic>
      <p:pic>
        <p:nvPicPr>
          <p:cNvPr id="111625" name="Picture 9" descr="64426"/>
          <p:cNvPicPr>
            <a:picLocks noGrp="1" noChangeAspect="1" noChangeArrowheads="1"/>
          </p:cNvPicPr>
          <p:nvPr>
            <p:ph sz="quarter" idx="3"/>
          </p:nvPr>
        </p:nvPicPr>
        <p:blipFill>
          <a:blip r:embed="rId3"/>
          <a:srcRect/>
          <a:stretch>
            <a:fillRect/>
          </a:stretch>
        </p:blipFill>
        <p:spPr>
          <a:xfrm>
            <a:off x="4419600" y="3292475"/>
            <a:ext cx="4419600" cy="3314700"/>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00E9F"/>
            </a:gs>
            <a:gs pos="50000">
              <a:srgbClr val="F00E9F">
                <a:gamma/>
                <a:tint val="0"/>
                <a:invGamma/>
              </a:srgbClr>
            </a:gs>
            <a:gs pos="100000">
              <a:srgbClr val="F00E9F"/>
            </a:gs>
          </a:gsLst>
          <a:lin ang="5400000" scaled="1"/>
        </a:gradFill>
        <a:effectLst/>
      </p:bgPr>
    </p:bg>
    <p:spTree>
      <p:nvGrpSpPr>
        <p:cNvPr id="1" name=""/>
        <p:cNvGrpSpPr/>
        <p:nvPr/>
      </p:nvGrpSpPr>
      <p:grpSpPr>
        <a:xfrm>
          <a:off x="0" y="0"/>
          <a:ext cx="0" cy="0"/>
          <a:chOff x="0" y="0"/>
          <a:chExt cx="0" cy="0"/>
        </a:xfrm>
      </p:grpSpPr>
      <p:pic>
        <p:nvPicPr>
          <p:cNvPr id="112653" name="Picture 13" descr="Articulo0000006"/>
          <p:cNvPicPr>
            <a:picLocks noGrp="1" noChangeAspect="1" noChangeArrowheads="1"/>
          </p:cNvPicPr>
          <p:nvPr>
            <p:ph sz="half" idx="3"/>
          </p:nvPr>
        </p:nvPicPr>
        <p:blipFill>
          <a:blip r:embed="rId2"/>
          <a:srcRect/>
          <a:stretch>
            <a:fillRect/>
          </a:stretch>
        </p:blipFill>
        <p:spPr>
          <a:xfrm>
            <a:off x="4921250" y="228600"/>
            <a:ext cx="3922713" cy="5410200"/>
          </a:xfrm>
        </p:spPr>
      </p:pic>
      <p:pic>
        <p:nvPicPr>
          <p:cNvPr id="112654" name="Picture 14" descr="images"/>
          <p:cNvPicPr>
            <a:picLocks noGrp="1" noChangeAspect="1" noChangeArrowheads="1"/>
          </p:cNvPicPr>
          <p:nvPr>
            <p:ph sz="quarter" idx="1"/>
          </p:nvPr>
        </p:nvPicPr>
        <p:blipFill>
          <a:blip r:embed="rId3"/>
          <a:srcRect/>
          <a:stretch>
            <a:fillRect/>
          </a:stretch>
        </p:blipFill>
        <p:spPr>
          <a:xfrm>
            <a:off x="381000" y="228600"/>
            <a:ext cx="3657600" cy="2865438"/>
          </a:xfrm>
        </p:spPr>
      </p:pic>
      <p:pic>
        <p:nvPicPr>
          <p:cNvPr id="112655" name="Picture 15" descr="LiliumCandidum2"/>
          <p:cNvPicPr>
            <a:picLocks noGrp="1" noChangeAspect="1" noChangeArrowheads="1"/>
          </p:cNvPicPr>
          <p:nvPr>
            <p:ph sz="quarter" idx="2"/>
          </p:nvPr>
        </p:nvPicPr>
        <p:blipFill>
          <a:blip r:embed="rId4"/>
          <a:srcRect/>
          <a:stretch>
            <a:fillRect/>
          </a:stretch>
        </p:blipFill>
        <p:spPr>
          <a:xfrm>
            <a:off x="1295400" y="3276600"/>
            <a:ext cx="3429000" cy="3429000"/>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533400" y="2819400"/>
            <a:ext cx="8229600" cy="1143000"/>
          </a:xfrm>
        </p:spPr>
        <p:txBody>
          <a:bodyPr/>
          <a:lstStyle/>
          <a:p>
            <a:r>
              <a:rPr lang="sr-Latn-CS" sz="7200" b="1" i="1">
                <a:solidFill>
                  <a:srgbClr val="D6146C"/>
                </a:solidFill>
              </a:rPr>
              <a:t>HYACINTHUS</a:t>
            </a:r>
            <a:endParaRPr lang="en-US" sz="7200" b="1" i="1">
              <a:solidFill>
                <a:srgbClr val="D6146C"/>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66"/>
            </a:gs>
            <a:gs pos="100000">
              <a:srgbClr val="FFFF66">
                <a:gamma/>
                <a:shade val="0"/>
                <a:invGamma/>
              </a:srgbClr>
            </a:gs>
          </a:gsLst>
          <a:lin ang="5400000" scaled="1"/>
        </a:gradFill>
        <a:effectLst/>
      </p:bgPr>
    </p:bg>
    <p:spTree>
      <p:nvGrpSpPr>
        <p:cNvPr id="1" name=""/>
        <p:cNvGrpSpPr/>
        <p:nvPr/>
      </p:nvGrpSpPr>
      <p:grpSpPr>
        <a:xfrm>
          <a:off x="0" y="0"/>
          <a:ext cx="0" cy="0"/>
          <a:chOff x="0" y="0"/>
          <a:chExt cx="0" cy="0"/>
        </a:xfrm>
      </p:grpSpPr>
      <p:sp>
        <p:nvSpPr>
          <p:cNvPr id="146438" name="Rectangle 6"/>
          <p:cNvSpPr>
            <a:spLocks noGrp="1" noChangeArrowheads="1"/>
          </p:cNvSpPr>
          <p:nvPr>
            <p:ph type="body" sz="half" idx="2"/>
          </p:nvPr>
        </p:nvSpPr>
        <p:spPr/>
        <p:txBody>
          <a:bodyPr/>
          <a:lstStyle/>
          <a:p>
            <a:pPr>
              <a:buFontTx/>
              <a:buNone/>
            </a:pPr>
            <a:r>
              <a:rPr lang="en-US" sz="2400" b="1"/>
              <a:t>Visina biljke je 20-30 cm, listovi su linearni, pri vrhu </a:t>
            </a:r>
            <a:r>
              <a:rPr lang="sr-Latn-CS" sz="2400" b="1"/>
              <a:t>suženi, svetlozelene boje, sočni  sjajni, obrazuju prizemnu rozetu iznad zemlje.</a:t>
            </a:r>
          </a:p>
          <a:p>
            <a:pPr>
              <a:buFontTx/>
              <a:buNone/>
            </a:pPr>
            <a:endParaRPr lang="en-US" sz="2400" b="1"/>
          </a:p>
        </p:txBody>
      </p:sp>
      <p:pic>
        <p:nvPicPr>
          <p:cNvPr id="146439" name="Picture 7" descr="sd"/>
          <p:cNvPicPr>
            <a:picLocks noGrp="1" noChangeAspect="1" noChangeArrowheads="1"/>
          </p:cNvPicPr>
          <p:nvPr>
            <p:ph sz="half" idx="1"/>
          </p:nvPr>
        </p:nvPicPr>
        <p:blipFill>
          <a:blip r:embed="rId2"/>
          <a:srcRect/>
          <a:stretch>
            <a:fillRect/>
          </a:stretch>
        </p:blipFill>
        <p:spPr>
          <a:xfrm>
            <a:off x="228600" y="1524000"/>
            <a:ext cx="4376738" cy="4495800"/>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50000">
              <a:srgbClr val="CE0D08"/>
            </a:gs>
            <a:gs pos="100000">
              <a:srgbClr val="FFCCFF"/>
            </a:gs>
          </a:gsLst>
          <a:lin ang="0" scaled="1"/>
        </a:gradFill>
        <a:effectLst/>
      </p:bgPr>
    </p:bg>
    <p:spTree>
      <p:nvGrpSpPr>
        <p:cNvPr id="1" name=""/>
        <p:cNvGrpSpPr/>
        <p:nvPr/>
      </p:nvGrpSpPr>
      <p:grpSpPr>
        <a:xfrm>
          <a:off x="0" y="0"/>
          <a:ext cx="0" cy="0"/>
          <a:chOff x="0" y="0"/>
          <a:chExt cx="0" cy="0"/>
        </a:xfrm>
      </p:grpSpPr>
      <p:sp>
        <p:nvSpPr>
          <p:cNvPr id="114693" name="Rectangle 5"/>
          <p:cNvSpPr>
            <a:spLocks noGrp="1" noChangeArrowheads="1"/>
          </p:cNvSpPr>
          <p:nvPr>
            <p:ph type="body" sz="half" idx="1"/>
          </p:nvPr>
        </p:nvSpPr>
        <p:spPr/>
        <p:txBody>
          <a:bodyPr/>
          <a:lstStyle/>
          <a:p>
            <a:pPr>
              <a:buFontTx/>
              <a:buNone/>
            </a:pPr>
            <a:r>
              <a:rPr lang="sr-Latn-CS" sz="2400" b="1"/>
              <a:t>Cvetovi se nalaze iznad rozete, na cvetnoj dršci koja je sočna, šuplja, u zavisnosti od varijeteta njena cvast sadrži 10-15 cvetova koji su intenzivne boje i prijatnog mirisa. </a:t>
            </a:r>
          </a:p>
          <a:p>
            <a:pPr>
              <a:buFontTx/>
              <a:buNone/>
            </a:pPr>
            <a:r>
              <a:rPr lang="sr-Latn-CS" sz="2400" b="1"/>
              <a:t>Cveta u proleće.</a:t>
            </a:r>
            <a:endParaRPr lang="en-US" sz="2400" b="1"/>
          </a:p>
        </p:txBody>
      </p:sp>
      <p:pic>
        <p:nvPicPr>
          <p:cNvPr id="114695" name="Picture 7" descr="8797078945822"/>
          <p:cNvPicPr>
            <a:picLocks noGrp="1" noChangeAspect="1" noChangeArrowheads="1"/>
          </p:cNvPicPr>
          <p:nvPr>
            <p:ph sz="half" idx="2"/>
          </p:nvPr>
        </p:nvPicPr>
        <p:blipFill>
          <a:blip r:embed="rId2" cstate="screen"/>
          <a:srcRect/>
          <a:stretch>
            <a:fillRect/>
          </a:stretch>
        </p:blipFill>
        <p:spPr>
          <a:xfrm>
            <a:off x="4648200" y="2438400"/>
            <a:ext cx="4038600" cy="40386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66"/>
            </a:gs>
            <a:gs pos="50000">
              <a:srgbClr val="CC66FF"/>
            </a:gs>
            <a:gs pos="100000">
              <a:srgbClr val="FFFF66"/>
            </a:gs>
          </a:gsLst>
          <a:lin ang="5400000" scaled="1"/>
        </a:gradFill>
        <a:effectLst/>
      </p:bgPr>
    </p:bg>
    <p:spTree>
      <p:nvGrpSpPr>
        <p:cNvPr id="1" name=""/>
        <p:cNvGrpSpPr/>
        <p:nvPr/>
      </p:nvGrpSpPr>
      <p:grpSpPr>
        <a:xfrm>
          <a:off x="0" y="0"/>
          <a:ext cx="0" cy="0"/>
          <a:chOff x="0" y="0"/>
          <a:chExt cx="0" cy="0"/>
        </a:xfrm>
      </p:grpSpPr>
      <p:sp>
        <p:nvSpPr>
          <p:cNvPr id="8197" name="Rectangle 5"/>
          <p:cNvSpPr>
            <a:spLocks noGrp="1" noChangeArrowheads="1"/>
          </p:cNvSpPr>
          <p:nvPr>
            <p:ph type="body" sz="half" idx="1"/>
          </p:nvPr>
        </p:nvSpPr>
        <p:spPr>
          <a:xfrm>
            <a:off x="381000" y="304800"/>
            <a:ext cx="4038600" cy="4525963"/>
          </a:xfrm>
        </p:spPr>
        <p:txBody>
          <a:bodyPr/>
          <a:lstStyle/>
          <a:p>
            <a:pPr>
              <a:buFontTx/>
              <a:buBlip>
                <a:blip r:embed="rId2"/>
              </a:buBlip>
            </a:pPr>
            <a:r>
              <a:rPr lang="sr-Latn-CS" sz="2800"/>
              <a:t>Kaktus dalije – dalije punih cvetova sa krupnim jezičastim laticama.</a:t>
            </a:r>
            <a:endParaRPr lang="en-US" sz="2800"/>
          </a:p>
        </p:txBody>
      </p:sp>
      <p:pic>
        <p:nvPicPr>
          <p:cNvPr id="8202" name="Picture 10" descr="0953"/>
          <p:cNvPicPr>
            <a:picLocks noGrp="1" noChangeAspect="1" noChangeArrowheads="1"/>
          </p:cNvPicPr>
          <p:nvPr>
            <p:ph sz="quarter" idx="2"/>
          </p:nvPr>
        </p:nvPicPr>
        <p:blipFill>
          <a:blip r:embed="rId3"/>
          <a:srcRect/>
          <a:stretch>
            <a:fillRect/>
          </a:stretch>
        </p:blipFill>
        <p:spPr>
          <a:xfrm>
            <a:off x="5410200" y="228600"/>
            <a:ext cx="3260725" cy="3260725"/>
          </a:xfrm>
        </p:spPr>
      </p:pic>
      <p:pic>
        <p:nvPicPr>
          <p:cNvPr id="8203" name="Picture 11" descr="64b8b7"/>
          <p:cNvPicPr>
            <a:picLocks noGrp="1" noChangeAspect="1" noChangeArrowheads="1"/>
          </p:cNvPicPr>
          <p:nvPr>
            <p:ph sz="quarter" idx="3"/>
          </p:nvPr>
        </p:nvPicPr>
        <p:blipFill>
          <a:blip r:embed="rId4" cstate="screen"/>
          <a:srcRect/>
          <a:stretch>
            <a:fillRect/>
          </a:stretch>
        </p:blipFill>
        <p:spPr>
          <a:xfrm>
            <a:off x="228600" y="2895600"/>
            <a:ext cx="5029200" cy="3771900"/>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800080"/>
            </a:gs>
          </a:gsLst>
          <a:path path="rect">
            <a:fillToRect l="100000" t="100000"/>
          </a:path>
        </a:gradFill>
        <a:effectLst/>
      </p:bgPr>
    </p:bg>
    <p:spTree>
      <p:nvGrpSpPr>
        <p:cNvPr id="1" name=""/>
        <p:cNvGrpSpPr/>
        <p:nvPr/>
      </p:nvGrpSpPr>
      <p:grpSpPr>
        <a:xfrm>
          <a:off x="0" y="0"/>
          <a:ext cx="0" cy="0"/>
          <a:chOff x="0" y="0"/>
          <a:chExt cx="0" cy="0"/>
        </a:xfrm>
      </p:grpSpPr>
      <p:sp>
        <p:nvSpPr>
          <p:cNvPr id="115717" name="Rectangle 5"/>
          <p:cNvSpPr>
            <a:spLocks noGrp="1" noChangeArrowheads="1"/>
          </p:cNvSpPr>
          <p:nvPr>
            <p:ph type="body" sz="half" idx="1"/>
          </p:nvPr>
        </p:nvSpPr>
        <p:spPr>
          <a:xfrm>
            <a:off x="457200" y="228600"/>
            <a:ext cx="4038600" cy="6477000"/>
          </a:xfrm>
        </p:spPr>
        <p:txBody>
          <a:bodyPr/>
          <a:lstStyle/>
          <a:p>
            <a:pPr>
              <a:buFontTx/>
              <a:buNone/>
            </a:pPr>
            <a:r>
              <a:rPr lang="sr-Latn-CS" sz="2400" b="1"/>
              <a:t>Podzemno stablo je u obliku lukovice, pa se lako prepoznaje po plavičastoj gornjoj ljuspi koja obavija lukovicu.</a:t>
            </a:r>
          </a:p>
          <a:p>
            <a:pPr>
              <a:buFontTx/>
              <a:buNone/>
            </a:pPr>
            <a:r>
              <a:rPr lang="sr-Latn-CS" sz="2400" b="1"/>
              <a:t>Za dobre varijetete smatraju se sorte koje imaju listove tako raspoređene da cvetno stablo iz njih viri kao iz vaze, da je uspravno, cvetovi krupni, čistih boja, pravilno raspoređeni na cvetnoj dršci i da ih ima nešto više u cvasti.</a:t>
            </a:r>
            <a:endParaRPr lang="en-US" sz="2400" b="1"/>
          </a:p>
        </p:txBody>
      </p:sp>
      <p:pic>
        <p:nvPicPr>
          <p:cNvPr id="115720" name="Picture 8" descr="101_0358"/>
          <p:cNvPicPr>
            <a:picLocks noGrp="1" noChangeAspect="1" noChangeArrowheads="1"/>
          </p:cNvPicPr>
          <p:nvPr>
            <p:ph sz="quarter" idx="2"/>
          </p:nvPr>
        </p:nvPicPr>
        <p:blipFill>
          <a:blip r:embed="rId2"/>
          <a:srcRect/>
          <a:stretch>
            <a:fillRect/>
          </a:stretch>
        </p:blipFill>
        <p:spPr>
          <a:xfrm>
            <a:off x="4191000" y="152400"/>
            <a:ext cx="4016375" cy="3009900"/>
          </a:xfrm>
        </p:spPr>
      </p:pic>
      <p:pic>
        <p:nvPicPr>
          <p:cNvPr id="115721" name="Picture 9" descr="stock-photo-spring-holiday-pink-hyacinthus-flowers-background-macro-25145260"/>
          <p:cNvPicPr>
            <a:picLocks noGrp="1" noChangeAspect="1" noChangeArrowheads="1"/>
          </p:cNvPicPr>
          <p:nvPr>
            <p:ph sz="quarter" idx="3"/>
          </p:nvPr>
        </p:nvPicPr>
        <p:blipFill>
          <a:blip r:embed="rId3"/>
          <a:srcRect/>
          <a:stretch>
            <a:fillRect/>
          </a:stretch>
        </p:blipFill>
        <p:spPr>
          <a:xfrm>
            <a:off x="4572000" y="3289300"/>
            <a:ext cx="4419600" cy="3074988"/>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146C">
                <a:gamma/>
                <a:tint val="0"/>
                <a:invGamma/>
              </a:srgbClr>
            </a:gs>
            <a:gs pos="50000">
              <a:srgbClr val="D6146C"/>
            </a:gs>
            <a:gs pos="100000">
              <a:srgbClr val="D6146C">
                <a:gamma/>
                <a:tint val="0"/>
                <a:invGamma/>
              </a:srgbClr>
            </a:gs>
          </a:gsLst>
          <a:lin ang="5400000" scaled="1"/>
        </a:gradFill>
        <a:effectLst/>
      </p:bgPr>
    </p:bg>
    <p:spTree>
      <p:nvGrpSpPr>
        <p:cNvPr id="1" name=""/>
        <p:cNvGrpSpPr/>
        <p:nvPr/>
      </p:nvGrpSpPr>
      <p:grpSpPr>
        <a:xfrm>
          <a:off x="0" y="0"/>
          <a:ext cx="0" cy="0"/>
          <a:chOff x="0" y="0"/>
          <a:chExt cx="0" cy="0"/>
        </a:xfrm>
      </p:grpSpPr>
      <p:sp>
        <p:nvSpPr>
          <p:cNvPr id="116743" name="Rectangle 7"/>
          <p:cNvSpPr>
            <a:spLocks noGrp="1" noChangeArrowheads="1"/>
          </p:cNvSpPr>
          <p:nvPr>
            <p:ph type="body" sz="half" idx="3"/>
          </p:nvPr>
        </p:nvSpPr>
        <p:spPr>
          <a:xfrm>
            <a:off x="457200" y="3505200"/>
            <a:ext cx="4191000" cy="3124200"/>
          </a:xfrm>
        </p:spPr>
        <p:txBody>
          <a:bodyPr/>
          <a:lstStyle/>
          <a:p>
            <a:pPr>
              <a:buFontTx/>
              <a:buNone/>
            </a:pPr>
            <a:r>
              <a:rPr lang="sr-Latn-CS" sz="2400" b="1"/>
              <a:t>Kod ove biljke ima varijeteta sa punim i varijeteta sa prostim cvetom.</a:t>
            </a:r>
          </a:p>
          <a:p>
            <a:pPr>
              <a:buFontTx/>
              <a:buNone/>
            </a:pPr>
            <a:r>
              <a:rPr lang="sr-Latn-CS" sz="2400" b="1"/>
              <a:t>Razmnožavaju se semenom, lukovicama, i isnim reznicama.</a:t>
            </a:r>
            <a:endParaRPr lang="en-US" sz="2400" b="1"/>
          </a:p>
        </p:txBody>
      </p:sp>
      <p:pic>
        <p:nvPicPr>
          <p:cNvPr id="116744" name="Picture 8" descr="46482222"/>
          <p:cNvPicPr>
            <a:picLocks noGrp="1" noChangeAspect="1" noChangeArrowheads="1"/>
          </p:cNvPicPr>
          <p:nvPr>
            <p:ph sz="quarter" idx="1"/>
          </p:nvPr>
        </p:nvPicPr>
        <p:blipFill>
          <a:blip r:embed="rId2" cstate="screen"/>
          <a:srcRect/>
          <a:stretch>
            <a:fillRect/>
          </a:stretch>
        </p:blipFill>
        <p:spPr>
          <a:xfrm>
            <a:off x="228600" y="228600"/>
            <a:ext cx="4419600" cy="3314700"/>
          </a:xfrm>
        </p:spPr>
      </p:pic>
      <p:pic>
        <p:nvPicPr>
          <p:cNvPr id="116745" name="Picture 9" descr="497495"/>
          <p:cNvPicPr>
            <a:picLocks noGrp="1" noChangeAspect="1" noChangeArrowheads="1"/>
          </p:cNvPicPr>
          <p:nvPr>
            <p:ph sz="quarter" idx="2"/>
          </p:nvPr>
        </p:nvPicPr>
        <p:blipFill>
          <a:blip r:embed="rId3"/>
          <a:srcRect/>
          <a:stretch>
            <a:fillRect/>
          </a:stretch>
        </p:blipFill>
        <p:spPr>
          <a:xfrm>
            <a:off x="4800600" y="3427413"/>
            <a:ext cx="4129088" cy="3103562"/>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CC"/>
            </a:gs>
            <a:gs pos="50000">
              <a:srgbClr val="D6146C"/>
            </a:gs>
            <a:gs pos="100000">
              <a:srgbClr val="3333CC"/>
            </a:gs>
          </a:gsLst>
          <a:lin ang="18900000" scaled="1"/>
        </a:gradFill>
        <a:effectLst/>
      </p:bgPr>
    </p:bg>
    <p:spTree>
      <p:nvGrpSpPr>
        <p:cNvPr id="1" name=""/>
        <p:cNvGrpSpPr/>
        <p:nvPr/>
      </p:nvGrpSpPr>
      <p:grpSpPr>
        <a:xfrm>
          <a:off x="0" y="0"/>
          <a:ext cx="0" cy="0"/>
          <a:chOff x="0" y="0"/>
          <a:chExt cx="0" cy="0"/>
        </a:xfrm>
      </p:grpSpPr>
      <p:sp>
        <p:nvSpPr>
          <p:cNvPr id="117765" name="Rectangle 5"/>
          <p:cNvSpPr>
            <a:spLocks noGrp="1" noChangeArrowheads="1"/>
          </p:cNvSpPr>
          <p:nvPr>
            <p:ph type="body" sz="half" idx="1"/>
          </p:nvPr>
        </p:nvSpPr>
        <p:spPr/>
        <p:txBody>
          <a:bodyPr/>
          <a:lstStyle/>
          <a:p>
            <a:pPr>
              <a:lnSpc>
                <a:spcPct val="90000"/>
              </a:lnSpc>
              <a:buFontTx/>
              <a:buNone/>
            </a:pPr>
            <a:r>
              <a:rPr lang="sr-Latn-CS" sz="2400" b="1"/>
              <a:t>Zumbuli se koriste za sadnju u cvetnim lejama, bordurama, grupama, masivima, zatim kao rezani cvet i kao saksijska kultura.</a:t>
            </a:r>
          </a:p>
          <a:p>
            <a:pPr>
              <a:lnSpc>
                <a:spcPct val="90000"/>
              </a:lnSpc>
              <a:buFontTx/>
              <a:buNone/>
            </a:pPr>
            <a:r>
              <a:rPr lang="sr-Latn-CS" sz="2400" b="1"/>
              <a:t>Zumbuli su gajeni kao rezani cvetovi orezuju se nisko, do lukovice, ali bez listova, pri čemu treba jedna trećina do jedna polovina cveta da bude otvorena.</a:t>
            </a:r>
            <a:endParaRPr lang="en-US" sz="2400" b="1"/>
          </a:p>
        </p:txBody>
      </p:sp>
      <p:pic>
        <p:nvPicPr>
          <p:cNvPr id="117768" name="Picture 8" descr="ajhan"/>
          <p:cNvPicPr>
            <a:picLocks noGrp="1" noChangeAspect="1" noChangeArrowheads="1"/>
          </p:cNvPicPr>
          <p:nvPr>
            <p:ph sz="quarter" idx="2"/>
          </p:nvPr>
        </p:nvPicPr>
        <p:blipFill>
          <a:blip r:embed="rId2"/>
          <a:srcRect/>
          <a:stretch>
            <a:fillRect/>
          </a:stretch>
        </p:blipFill>
        <p:spPr>
          <a:xfrm>
            <a:off x="5105400" y="152400"/>
            <a:ext cx="3800475" cy="3138488"/>
          </a:xfrm>
        </p:spPr>
      </p:pic>
      <p:pic>
        <p:nvPicPr>
          <p:cNvPr id="117769" name="Picture 9" descr="ajhia"/>
          <p:cNvPicPr>
            <a:picLocks noGrp="1" noChangeAspect="1" noChangeArrowheads="1"/>
          </p:cNvPicPr>
          <p:nvPr>
            <p:ph sz="quarter" idx="3"/>
          </p:nvPr>
        </p:nvPicPr>
        <p:blipFill>
          <a:blip r:embed="rId3"/>
          <a:srcRect/>
          <a:stretch>
            <a:fillRect/>
          </a:stretch>
        </p:blipFill>
        <p:spPr>
          <a:xfrm>
            <a:off x="4495800" y="3505200"/>
            <a:ext cx="3352800" cy="3352800"/>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66"/>
            </a:gs>
            <a:gs pos="100000">
              <a:srgbClr val="3333CC"/>
            </a:gs>
          </a:gsLst>
          <a:path path="rect">
            <a:fillToRect t="100000" r="100000"/>
          </a:path>
        </a:gradFill>
        <a:effectLst/>
      </p:bgPr>
    </p:bg>
    <p:spTree>
      <p:nvGrpSpPr>
        <p:cNvPr id="1" name=""/>
        <p:cNvGrpSpPr/>
        <p:nvPr/>
      </p:nvGrpSpPr>
      <p:grpSpPr>
        <a:xfrm>
          <a:off x="0" y="0"/>
          <a:ext cx="0" cy="0"/>
          <a:chOff x="0" y="0"/>
          <a:chExt cx="0" cy="0"/>
        </a:xfrm>
      </p:grpSpPr>
      <p:pic>
        <p:nvPicPr>
          <p:cNvPr id="118797" name="Picture 13" descr="c7482374783ce31533b6fa6e789cfa37_view_l"/>
          <p:cNvPicPr>
            <a:picLocks noGrp="1" noChangeAspect="1" noChangeArrowheads="1"/>
          </p:cNvPicPr>
          <p:nvPr>
            <p:ph sz="half" idx="3"/>
          </p:nvPr>
        </p:nvPicPr>
        <p:blipFill>
          <a:blip r:embed="rId2"/>
          <a:srcRect/>
          <a:stretch>
            <a:fillRect/>
          </a:stretch>
        </p:blipFill>
        <p:spPr>
          <a:xfrm>
            <a:off x="3886200" y="1295400"/>
            <a:ext cx="5003800" cy="3752850"/>
          </a:xfrm>
        </p:spPr>
      </p:pic>
      <p:pic>
        <p:nvPicPr>
          <p:cNvPr id="118798" name="Picture 14" descr="zumbuli"/>
          <p:cNvPicPr>
            <a:picLocks noGrp="1" noChangeAspect="1" noChangeArrowheads="1"/>
          </p:cNvPicPr>
          <p:nvPr>
            <p:ph sz="quarter" idx="1"/>
          </p:nvPr>
        </p:nvPicPr>
        <p:blipFill>
          <a:blip r:embed="rId3"/>
          <a:srcRect/>
          <a:stretch>
            <a:fillRect/>
          </a:stretch>
        </p:blipFill>
        <p:spPr>
          <a:xfrm>
            <a:off x="152400" y="152400"/>
            <a:ext cx="3657600" cy="2854325"/>
          </a:xfrm>
        </p:spPr>
      </p:pic>
      <p:pic>
        <p:nvPicPr>
          <p:cNvPr id="118799" name="Picture 15" descr="images"/>
          <p:cNvPicPr>
            <a:picLocks noGrp="1" noChangeAspect="1" noChangeArrowheads="1"/>
          </p:cNvPicPr>
          <p:nvPr>
            <p:ph sz="quarter" idx="2"/>
          </p:nvPr>
        </p:nvPicPr>
        <p:blipFill>
          <a:blip r:embed="rId4"/>
          <a:srcRect/>
          <a:stretch>
            <a:fillRect/>
          </a:stretch>
        </p:blipFill>
        <p:spPr>
          <a:xfrm>
            <a:off x="304800" y="3276600"/>
            <a:ext cx="3348038" cy="336232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66"/>
            </a:gs>
            <a:gs pos="100000">
              <a:srgbClr val="FF0066">
                <a:gamma/>
                <a:tint val="0"/>
                <a:invGamma/>
              </a:srgbClr>
            </a:gs>
          </a:gsLst>
          <a:path path="rect">
            <a:fillToRect t="100000" r="100000"/>
          </a:path>
        </a:gradFill>
        <a:effectLst/>
      </p:bgPr>
    </p:bg>
    <p:spTree>
      <p:nvGrpSpPr>
        <p:cNvPr id="1" name=""/>
        <p:cNvGrpSpPr/>
        <p:nvPr/>
      </p:nvGrpSpPr>
      <p:grpSpPr>
        <a:xfrm>
          <a:off x="0" y="0"/>
          <a:ext cx="0" cy="0"/>
          <a:chOff x="0" y="0"/>
          <a:chExt cx="0" cy="0"/>
        </a:xfrm>
      </p:grpSpPr>
      <p:pic>
        <p:nvPicPr>
          <p:cNvPr id="9225" name="Picture 9" descr="1233631794_d93e7ba4c1"/>
          <p:cNvPicPr>
            <a:picLocks noGrp="1" noChangeAspect="1" noChangeArrowheads="1"/>
          </p:cNvPicPr>
          <p:nvPr>
            <p:ph sz="quarter" idx="1"/>
          </p:nvPr>
        </p:nvPicPr>
        <p:blipFill>
          <a:blip r:embed="rId2"/>
          <a:srcRect/>
          <a:stretch>
            <a:fillRect/>
          </a:stretch>
        </p:blipFill>
        <p:spPr>
          <a:xfrm>
            <a:off x="228600" y="228600"/>
            <a:ext cx="4419600" cy="2943225"/>
          </a:xfrm>
        </p:spPr>
      </p:pic>
      <p:pic>
        <p:nvPicPr>
          <p:cNvPr id="9226" name="Picture 10" descr="prod_dahliastarstruckmix"/>
          <p:cNvPicPr>
            <a:picLocks noGrp="1" noChangeAspect="1" noChangeArrowheads="1"/>
          </p:cNvPicPr>
          <p:nvPr>
            <p:ph sz="quarter" idx="2"/>
          </p:nvPr>
        </p:nvPicPr>
        <p:blipFill>
          <a:blip r:embed="rId3"/>
          <a:srcRect/>
          <a:stretch>
            <a:fillRect/>
          </a:stretch>
        </p:blipFill>
        <p:spPr>
          <a:xfrm>
            <a:off x="5827713" y="152400"/>
            <a:ext cx="3009900" cy="3200400"/>
          </a:xfrm>
        </p:spPr>
      </p:pic>
      <p:pic>
        <p:nvPicPr>
          <p:cNvPr id="9227" name="Picture 11" descr="Treyln_Kiwi"/>
          <p:cNvPicPr>
            <a:picLocks noGrp="1" noChangeAspect="1" noChangeArrowheads="1"/>
          </p:cNvPicPr>
          <p:nvPr>
            <p:ph sz="quarter" idx="3"/>
          </p:nvPr>
        </p:nvPicPr>
        <p:blipFill>
          <a:blip r:embed="rId4"/>
          <a:srcRect/>
          <a:stretch>
            <a:fillRect/>
          </a:stretch>
        </p:blipFill>
        <p:spPr>
          <a:xfrm>
            <a:off x="152400" y="3354388"/>
            <a:ext cx="3352800" cy="3328987"/>
          </a:xfrm>
        </p:spPr>
      </p:pic>
      <p:pic>
        <p:nvPicPr>
          <p:cNvPr id="9228" name="Picture 12" descr="65005-1__80707_zoom"/>
          <p:cNvPicPr>
            <a:picLocks noGrp="1" noChangeAspect="1" noChangeArrowheads="1"/>
          </p:cNvPicPr>
          <p:nvPr>
            <p:ph sz="quarter" idx="4"/>
          </p:nvPr>
        </p:nvPicPr>
        <p:blipFill>
          <a:blip r:embed="rId5" cstate="screen"/>
          <a:srcRect/>
          <a:stretch>
            <a:fillRect/>
          </a:stretch>
        </p:blipFill>
        <p:spPr>
          <a:xfrm>
            <a:off x="4724400" y="3635375"/>
            <a:ext cx="3048000" cy="3048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66FF"/>
            </a:gs>
            <a:gs pos="100000">
              <a:srgbClr val="CC66FF">
                <a:gamma/>
                <a:tint val="15686"/>
                <a:invGamma/>
              </a:srgbClr>
            </a:gs>
          </a:gsLst>
          <a:path path="rect">
            <a:fillToRect l="100000" b="100000"/>
          </a:path>
        </a:gradFill>
        <a:effectLst/>
      </p:bgPr>
    </p:bg>
    <p:spTree>
      <p:nvGrpSpPr>
        <p:cNvPr id="1" name=""/>
        <p:cNvGrpSpPr/>
        <p:nvPr/>
      </p:nvGrpSpPr>
      <p:grpSpPr>
        <a:xfrm>
          <a:off x="0" y="0"/>
          <a:ext cx="0" cy="0"/>
          <a:chOff x="0" y="0"/>
          <a:chExt cx="0" cy="0"/>
        </a:xfrm>
      </p:grpSpPr>
      <p:sp>
        <p:nvSpPr>
          <p:cNvPr id="10247" name="Rectangle 7"/>
          <p:cNvSpPr>
            <a:spLocks noGrp="1" noChangeArrowheads="1"/>
          </p:cNvSpPr>
          <p:nvPr>
            <p:ph type="body" sz="half" idx="3"/>
          </p:nvPr>
        </p:nvSpPr>
        <p:spPr>
          <a:xfrm>
            <a:off x="4724400" y="457200"/>
            <a:ext cx="4038600" cy="1752600"/>
          </a:xfrm>
        </p:spPr>
        <p:txBody>
          <a:bodyPr/>
          <a:lstStyle/>
          <a:p>
            <a:pPr>
              <a:buFontTx/>
              <a:buBlip>
                <a:blip r:embed="rId2"/>
              </a:buBlip>
            </a:pPr>
            <a:r>
              <a:rPr lang="sr-Latn-CS" sz="2800"/>
              <a:t>Pompon dalije – sa sitnijim punim cvetom.</a:t>
            </a:r>
          </a:p>
          <a:p>
            <a:pPr>
              <a:buFontTx/>
              <a:buNone/>
            </a:pPr>
            <a:endParaRPr lang="en-US" sz="2800"/>
          </a:p>
        </p:txBody>
      </p:sp>
      <p:pic>
        <p:nvPicPr>
          <p:cNvPr id="10248" name="Picture 8" descr="2909683370_f7e88b580c_z"/>
          <p:cNvPicPr>
            <a:picLocks noGrp="1" noChangeAspect="1" noChangeArrowheads="1"/>
          </p:cNvPicPr>
          <p:nvPr>
            <p:ph sz="quarter" idx="1"/>
          </p:nvPr>
        </p:nvPicPr>
        <p:blipFill>
          <a:blip r:embed="rId3"/>
          <a:srcRect/>
          <a:stretch>
            <a:fillRect/>
          </a:stretch>
        </p:blipFill>
        <p:spPr>
          <a:xfrm>
            <a:off x="304800" y="914400"/>
            <a:ext cx="4800600" cy="3201988"/>
          </a:xfrm>
        </p:spPr>
      </p:pic>
      <p:pic>
        <p:nvPicPr>
          <p:cNvPr id="10249" name="Picture 9" descr="Genova-big"/>
          <p:cNvPicPr>
            <a:picLocks noGrp="1" noChangeAspect="1" noChangeArrowheads="1"/>
          </p:cNvPicPr>
          <p:nvPr>
            <p:ph sz="quarter" idx="2"/>
          </p:nvPr>
        </p:nvPicPr>
        <p:blipFill>
          <a:blip r:embed="rId4"/>
          <a:srcRect/>
          <a:stretch>
            <a:fillRect/>
          </a:stretch>
        </p:blipFill>
        <p:spPr>
          <a:xfrm>
            <a:off x="5194300" y="2971800"/>
            <a:ext cx="3679825" cy="371157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99FF"/>
            </a:gs>
            <a:gs pos="100000">
              <a:srgbClr val="FF3300"/>
            </a:gs>
          </a:gsLst>
          <a:path path="shape">
            <a:fillToRect l="50000" t="50000" r="50000" b="50000"/>
          </a:path>
        </a:gradFill>
        <a:effectLst/>
      </p:bgPr>
    </p:bg>
    <p:spTree>
      <p:nvGrpSpPr>
        <p:cNvPr id="1" name=""/>
        <p:cNvGrpSpPr/>
        <p:nvPr/>
      </p:nvGrpSpPr>
      <p:grpSpPr>
        <a:xfrm>
          <a:off x="0" y="0"/>
          <a:ext cx="0" cy="0"/>
          <a:chOff x="0" y="0"/>
          <a:chExt cx="0" cy="0"/>
        </a:xfrm>
      </p:grpSpPr>
      <p:pic>
        <p:nvPicPr>
          <p:cNvPr id="11273" name="Picture 9" descr="8812882001950"/>
          <p:cNvPicPr>
            <a:picLocks noGrp="1" noChangeAspect="1" noChangeArrowheads="1"/>
          </p:cNvPicPr>
          <p:nvPr>
            <p:ph sz="quarter" idx="1"/>
          </p:nvPr>
        </p:nvPicPr>
        <p:blipFill>
          <a:blip r:embed="rId2" cstate="screen"/>
          <a:srcRect/>
          <a:stretch>
            <a:fillRect/>
          </a:stretch>
        </p:blipFill>
        <p:spPr>
          <a:xfrm>
            <a:off x="609600" y="304800"/>
            <a:ext cx="3352800" cy="3352800"/>
          </a:xfrm>
        </p:spPr>
      </p:pic>
      <p:pic>
        <p:nvPicPr>
          <p:cNvPr id="11274" name="Picture 10" descr="7470351-isolated-shot-of-red-pompom-dahila-flower"/>
          <p:cNvPicPr>
            <a:picLocks noGrp="1" noChangeAspect="1" noChangeArrowheads="1"/>
          </p:cNvPicPr>
          <p:nvPr>
            <p:ph sz="quarter" idx="2"/>
          </p:nvPr>
        </p:nvPicPr>
        <p:blipFill>
          <a:blip r:embed="rId3"/>
          <a:srcRect/>
          <a:stretch>
            <a:fillRect/>
          </a:stretch>
        </p:blipFill>
        <p:spPr>
          <a:xfrm>
            <a:off x="914400" y="3733800"/>
            <a:ext cx="4270375" cy="2914650"/>
          </a:xfrm>
        </p:spPr>
      </p:pic>
      <p:pic>
        <p:nvPicPr>
          <p:cNvPr id="11275" name="Picture 11" descr="dep_1331380-Pink-pompom-dahila-flower"/>
          <p:cNvPicPr>
            <a:picLocks noGrp="1" noChangeAspect="1" noChangeArrowheads="1"/>
          </p:cNvPicPr>
          <p:nvPr>
            <p:ph sz="quarter" idx="3"/>
          </p:nvPr>
        </p:nvPicPr>
        <p:blipFill>
          <a:blip r:embed="rId4"/>
          <a:srcRect/>
          <a:stretch>
            <a:fillRect/>
          </a:stretch>
        </p:blipFill>
        <p:spPr>
          <a:xfrm>
            <a:off x="4343400" y="152400"/>
            <a:ext cx="4038600" cy="2979738"/>
          </a:xfrm>
        </p:spPr>
      </p:pic>
      <p:pic>
        <p:nvPicPr>
          <p:cNvPr id="11276" name="Picture 12" descr="dep_6464776-Pink-pompom-dahila-flower"/>
          <p:cNvPicPr>
            <a:picLocks noGrp="1" noChangeAspect="1" noChangeArrowheads="1"/>
          </p:cNvPicPr>
          <p:nvPr>
            <p:ph sz="quarter" idx="4"/>
          </p:nvPr>
        </p:nvPicPr>
        <p:blipFill>
          <a:blip r:embed="rId5"/>
          <a:srcRect/>
          <a:stretch>
            <a:fillRect/>
          </a:stretch>
        </p:blipFill>
        <p:spPr>
          <a:xfrm>
            <a:off x="6019800" y="3146425"/>
            <a:ext cx="2482850" cy="3711575"/>
          </a:xfr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292</TotalTime>
  <Words>1519</Words>
  <Application>Microsoft PowerPoint</Application>
  <PresentationFormat>On-screen Show (4:3)</PresentationFormat>
  <Paragraphs>96</Paragraphs>
  <Slides>63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63</vt:i4>
      </vt:variant>
    </vt:vector>
  </HeadingPairs>
  <TitlesOfParts>
    <vt:vector size="65" baseType="lpstr">
      <vt:lpstr>Arial</vt:lpstr>
      <vt:lpstr>Default Design</vt:lpstr>
      <vt:lpstr>Lukovičasto-gomoljaste cvetne vrste</vt:lpstr>
      <vt:lpstr>Slide 2</vt:lpstr>
      <vt:lpstr>Slide 3</vt:lpstr>
      <vt:lpstr>Grane, stablo i listovi su najčešće glatki, jakog i neprijatnog mirisa.</vt:lpstr>
      <vt:lpstr>Mogu biti višebojni ili jednobojni. </vt:lpstr>
      <vt:lpstr>Slide 6</vt:lpstr>
      <vt:lpstr>Slide 7</vt:lpstr>
      <vt:lpstr>Slide 8</vt:lpstr>
      <vt:lpstr>Slide 9</vt:lpstr>
      <vt:lpstr>Slide 10</vt:lpstr>
      <vt:lpstr>Slide 11</vt:lpstr>
      <vt:lpstr>Razmnožavanje i gajenje</vt:lpstr>
      <vt:lpstr>Slide 13</vt:lpstr>
      <vt:lpstr>Slide 14</vt:lpstr>
      <vt:lpstr>Slide 15</vt:lpstr>
      <vt:lpstr>Slide 16</vt:lpstr>
      <vt:lpstr>AMARYLLIS</vt:lpstr>
      <vt:lpstr>Slide 18</vt:lpstr>
      <vt:lpstr>Slide 19</vt:lpstr>
      <vt:lpstr>Slide 20</vt:lpstr>
      <vt:lpstr>Slide 21</vt:lpstr>
      <vt:lpstr>Slide 22</vt:lpstr>
      <vt:lpstr>Slide 23</vt:lpstr>
      <vt:lpstr>Slide 24</vt:lpstr>
      <vt:lpstr>Slide 25</vt:lpstr>
      <vt:lpstr>Slide 26</vt:lpstr>
      <vt:lpstr>Slide 27</vt:lpstr>
      <vt:lpstr>TULIPA</vt:lpstr>
      <vt:lpstr>Slide 29</vt:lpstr>
      <vt:lpstr>Slide 30</vt:lpstr>
      <vt:lpstr>Slide 31</vt:lpstr>
      <vt:lpstr>Slide 32</vt:lpstr>
      <vt:lpstr>Slide 33</vt:lpstr>
      <vt:lpstr>Slide 34</vt:lpstr>
      <vt:lpstr>Slide 35</vt:lpstr>
      <vt:lpstr>Slide 36</vt:lpstr>
      <vt:lpstr>Postoji veliki broj varijeteta tulipana koji su u cilju lakšeg proučavanja svrstani u više kategorija: </vt:lpstr>
      <vt:lpstr>Slide 38</vt:lpstr>
      <vt:lpstr>Slide 39</vt:lpstr>
      <vt:lpstr>CANNA</vt:lpstr>
      <vt:lpstr>Slide 41</vt:lpstr>
      <vt:lpstr>Slide 42</vt:lpstr>
      <vt:lpstr>Slide 43</vt:lpstr>
      <vt:lpstr>Slide 44</vt:lpstr>
      <vt:lpstr>Slide 45</vt:lpstr>
      <vt:lpstr>Slide 46</vt:lpstr>
      <vt:lpstr>Slide 47</vt:lpstr>
      <vt:lpstr>LILIUM</vt:lpstr>
      <vt:lpstr>Slide 49</vt:lpstr>
      <vt:lpstr>Slide 50</vt:lpstr>
      <vt:lpstr>Slide 51</vt:lpstr>
      <vt:lpstr>Slide 52</vt:lpstr>
      <vt:lpstr>Slide 53</vt:lpstr>
      <vt:lpstr>Slide 54</vt:lpstr>
      <vt:lpstr>Slide 55</vt:lpstr>
      <vt:lpstr>Slide 56</vt:lpstr>
      <vt:lpstr>HYACINTHUS</vt:lpstr>
      <vt:lpstr>Slide 58</vt:lpstr>
      <vt:lpstr>Slide 59</vt:lpstr>
      <vt:lpstr>Slide 60</vt:lpstr>
      <vt:lpstr>Slide 61</vt:lpstr>
      <vt:lpstr>Slide 62</vt:lpstr>
      <vt:lpstr>Slide 63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Guest</cp:lastModifiedBy>
  <cp:revision>18</cp:revision>
  <cp:lastPrinted>1601-01-01T00:00:00Z</cp:lastPrinted>
  <dcterms:created xsi:type="dcterms:W3CDTF">1601-01-01T00:00:00Z</dcterms:created>
  <dcterms:modified xsi:type="dcterms:W3CDTF">2015-02-13T15:35:14Z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