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AF901F7-03CA-410B-8F04-CF470A180F23}" type="datetimeFigureOut">
              <a:rPr lang="en-US" smtClean="0"/>
              <a:pPr/>
              <a:t>5/15/2014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2777B30-2B39-4A37-A416-67955BA92D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901F7-03CA-410B-8F04-CF470A180F23}"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77B30-2B39-4A37-A416-67955BA92D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901F7-03CA-410B-8F04-CF470A180F23}"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77B30-2B39-4A37-A416-67955BA92D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AF901F7-03CA-410B-8F04-CF470A180F23}" type="datetimeFigureOut">
              <a:rPr lang="en-US" smtClean="0"/>
              <a:pPr/>
              <a:t>5/15/2014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2777B30-2B39-4A37-A416-67955BA92D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AF901F7-03CA-410B-8F04-CF470A180F23}" type="datetimeFigureOut">
              <a:rPr lang="en-US" smtClean="0"/>
              <a:pPr/>
              <a:t>5/15/2014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2777B30-2B39-4A37-A416-67955BA92DC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AF901F7-03CA-410B-8F04-CF470A180F23}" type="datetimeFigureOut">
              <a:rPr lang="en-US" smtClean="0"/>
              <a:pPr/>
              <a:t>5/15/2014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2777B30-2B39-4A37-A416-67955BA92D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AF901F7-03CA-410B-8F04-CF470A180F23}" type="datetimeFigureOut">
              <a:rPr lang="en-US" smtClean="0"/>
              <a:pPr/>
              <a:t>5/15/2014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2777B30-2B39-4A37-A416-67955BA92D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F901F7-03CA-410B-8F04-CF470A180F23}" type="datetimeFigureOut">
              <a:rPr lang="en-US" smtClean="0"/>
              <a:pPr/>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77B30-2B39-4A37-A416-67955BA92D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AF901F7-03CA-410B-8F04-CF470A180F23}" type="datetimeFigureOut">
              <a:rPr lang="en-US" smtClean="0"/>
              <a:pPr/>
              <a:t>5/15/2014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2777B30-2B39-4A37-A416-67955BA92D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AF901F7-03CA-410B-8F04-CF470A180F23}" type="datetimeFigureOut">
              <a:rPr lang="en-US" smtClean="0"/>
              <a:pPr/>
              <a:t>5/15/2014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2777B30-2B39-4A37-A416-67955BA92D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AF901F7-03CA-410B-8F04-CF470A180F23}" type="datetimeFigureOut">
              <a:rPr lang="en-US" smtClean="0"/>
              <a:pPr/>
              <a:t>5/15/2014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2777B30-2B39-4A37-A416-67955BA92D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AF901F7-03CA-410B-8F04-CF470A180F23}" type="datetimeFigureOut">
              <a:rPr lang="en-US" smtClean="0"/>
              <a:pPr/>
              <a:t>5/15/2014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2777B30-2B39-4A37-A416-67955BA92D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dirty="0" smtClean="0"/>
              <a:t>Јестиве гљиве </a:t>
            </a:r>
            <a:endParaRPr lang="en-US" dirty="0"/>
          </a:p>
        </p:txBody>
      </p:sp>
      <p:sp>
        <p:nvSpPr>
          <p:cNvPr id="3" name="Subtitle 2"/>
          <p:cNvSpPr>
            <a:spLocks noGrp="1"/>
          </p:cNvSpPr>
          <p:nvPr>
            <p:ph type="subTitle" idx="1"/>
          </p:nvPr>
        </p:nvSpPr>
        <p:spPr/>
        <p:txBody>
          <a:bodyPr>
            <a:normAutofit/>
          </a:bodyPr>
          <a:lstStyle/>
          <a:p>
            <a:r>
              <a:rPr lang="sr-Cyrl-CS" sz="3600" dirty="0" smtClean="0"/>
              <a:t>Шампињони</a:t>
            </a:r>
          </a:p>
          <a:p>
            <a:r>
              <a:rPr lang="sr-Cyrl-CS" sz="3600" dirty="0" smtClean="0"/>
              <a:t>(</a:t>
            </a:r>
            <a:r>
              <a:rPr lang="en-US" sz="3600" dirty="0" err="1" smtClean="0"/>
              <a:t>Agaricus</a:t>
            </a:r>
            <a:r>
              <a:rPr lang="en-US" sz="3600" dirty="0" smtClean="0"/>
              <a:t> </a:t>
            </a:r>
            <a:r>
              <a:rPr lang="en-US" sz="3600" dirty="0" err="1" smtClean="0"/>
              <a:t>bisporus</a:t>
            </a:r>
            <a:r>
              <a:rPr lang="sr-Cyrl-CS" sz="3600" dirty="0" smtClean="0"/>
              <a:t>)</a:t>
            </a:r>
            <a:endParaRPr lang="en-US" sz="3600" dirty="0"/>
          </a:p>
        </p:txBody>
      </p:sp>
      <p:pic>
        <p:nvPicPr>
          <p:cNvPr id="4" name="Picture 3" descr="sampinjoni.jpg"/>
          <p:cNvPicPr>
            <a:picLocks noChangeAspect="1"/>
          </p:cNvPicPr>
          <p:nvPr/>
        </p:nvPicPr>
        <p:blipFill>
          <a:blip r:embed="rId2"/>
          <a:stretch>
            <a:fillRect/>
          </a:stretch>
        </p:blipFill>
        <p:spPr>
          <a:xfrm>
            <a:off x="357158" y="3786190"/>
            <a:ext cx="4500594" cy="2786082"/>
          </a:xfrm>
          <a:prstGeom prst="rect">
            <a:avLst/>
          </a:prstGeom>
        </p:spPr>
      </p:pic>
    </p:spTree>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785794"/>
            <a:ext cx="8229600" cy="4572000"/>
          </a:xfrm>
        </p:spPr>
        <p:txBody>
          <a:bodyPr/>
          <a:lstStyle/>
          <a:p>
            <a:r>
              <a:rPr lang="sr-Cyrl-CS" dirty="0" smtClean="0"/>
              <a:t>Ниацин (Б</a:t>
            </a:r>
            <a:r>
              <a:rPr lang="en-US" dirty="0" smtClean="0"/>
              <a:t>3</a:t>
            </a:r>
            <a:r>
              <a:rPr lang="sr-Cyrl-CS" dirty="0" smtClean="0"/>
              <a:t>) је витамин којег обилно налазимо у гљивама. Потребан је за метаболизам хране, одржавања здраве коже, живаца и пробавног канала. Објављена су и истраживања која на то да редовно конзумирање хране богате ниацином осигуравају заштиту од развоја Алцхајмарове болести и старосне деменције.</a:t>
            </a:r>
            <a:endParaRPr lang="en-US" dirty="0"/>
          </a:p>
        </p:txBody>
      </p:sp>
    </p:spTree>
  </p:cSld>
  <p:clrMapOvr>
    <a:masterClrMapping/>
  </p:clrMapOvr>
  <p:transition spd="med">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     Врсте шампињона</a:t>
            </a:r>
            <a:endParaRPr lang="en-US" dirty="0"/>
          </a:p>
        </p:txBody>
      </p:sp>
      <p:pic>
        <p:nvPicPr>
          <p:cNvPr id="4" name="Content Placeholder 3" descr="cd24477dad551249ee462f83a721d44d_content_large.jpg"/>
          <p:cNvPicPr>
            <a:picLocks noGrp="1" noChangeAspect="1"/>
          </p:cNvPicPr>
          <p:nvPr>
            <p:ph idx="1"/>
          </p:nvPr>
        </p:nvPicPr>
        <p:blipFill>
          <a:blip r:embed="rId2"/>
          <a:stretch>
            <a:fillRect/>
          </a:stretch>
        </p:blipFill>
        <p:spPr>
          <a:xfrm>
            <a:off x="1857356" y="2143116"/>
            <a:ext cx="5207000" cy="3556000"/>
          </a:xfrm>
        </p:spPr>
      </p:pic>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785926"/>
          </a:xfrm>
        </p:spPr>
        <p:txBody>
          <a:bodyPr>
            <a:normAutofit fontScale="90000"/>
          </a:bodyPr>
          <a:lstStyle/>
          <a:p>
            <a:r>
              <a:rPr lang="sr-Cyrl-CS" dirty="0" smtClean="0"/>
              <a:t>Рудњача (</a:t>
            </a:r>
            <a:r>
              <a:rPr lang="en-US" dirty="0" err="1" smtClean="0"/>
              <a:t>Agaricus</a:t>
            </a:r>
            <a:r>
              <a:rPr lang="en-US" dirty="0" smtClean="0"/>
              <a:t> </a:t>
            </a:r>
            <a:r>
              <a:rPr lang="en-US" dirty="0" err="1" smtClean="0"/>
              <a:t>campeter</a:t>
            </a:r>
            <a:r>
              <a:rPr lang="en-US" dirty="0" smtClean="0"/>
              <a:t>- </a:t>
            </a:r>
            <a:r>
              <a:rPr lang="sr-Cyrl-CS" dirty="0" smtClean="0"/>
              <a:t>пољски шампињон</a:t>
            </a:r>
            <a:r>
              <a:rPr lang="en-US" dirty="0" smtClean="0"/>
              <a:t>,</a:t>
            </a:r>
            <a:r>
              <a:rPr lang="sr-Cyrl-CS" dirty="0" smtClean="0"/>
              <a:t> шљивара)</a:t>
            </a:r>
            <a:endParaRPr lang="en-US" dirty="0"/>
          </a:p>
        </p:txBody>
      </p:sp>
      <p:sp>
        <p:nvSpPr>
          <p:cNvPr id="3" name="Content Placeholder 2"/>
          <p:cNvSpPr>
            <a:spLocks noGrp="1"/>
          </p:cNvSpPr>
          <p:nvPr>
            <p:ph idx="1"/>
          </p:nvPr>
        </p:nvSpPr>
        <p:spPr>
          <a:xfrm>
            <a:off x="214282" y="2285992"/>
            <a:ext cx="8572560" cy="4286280"/>
          </a:xfrm>
        </p:spPr>
        <p:txBody>
          <a:bodyPr/>
          <a:lstStyle/>
          <a:p>
            <a:r>
              <a:rPr lang="sr-Cyrl-CS" dirty="0" smtClean="0"/>
              <a:t>Висина од 5-9 цм. Шешир пречника од 5-12 цм. Чисто бела гљива, свиленкасте или ”плишане” </a:t>
            </a:r>
            <a:r>
              <a:rPr lang="sr-Cyrl-CS" dirty="0" smtClean="0"/>
              <a:t>покожице</a:t>
            </a:r>
            <a:r>
              <a:rPr lang="sr-Cyrl-CS" dirty="0" smtClean="0"/>
              <a:t>, понекад мало пиђкасто смеђа са тамнијим крљуштима. Дршка кратка и најчешће при дну </a:t>
            </a:r>
            <a:r>
              <a:rPr lang="sr-Cyrl-CS" dirty="0" smtClean="0"/>
              <a:t>сужена</a:t>
            </a:r>
            <a:r>
              <a:rPr lang="sr-Cyrl-CS" dirty="0" smtClean="0"/>
              <a:t>. Налази се понекад у великим количинама на ђубреним ливадама, у пролеће и у јесен.</a:t>
            </a:r>
            <a:endParaRPr lang="en-US" dirty="0"/>
          </a:p>
        </p:txBody>
      </p:sp>
      <p:pic>
        <p:nvPicPr>
          <p:cNvPr id="2050" name="Picture 2" descr="http://www.znanje.org/i/i25/05iv05/05iv0524/New%20Folder/jestive/samp_b5.jpg"/>
          <p:cNvPicPr>
            <a:picLocks noChangeAspect="1" noChangeArrowheads="1"/>
          </p:cNvPicPr>
          <p:nvPr/>
        </p:nvPicPr>
        <p:blipFill>
          <a:blip r:embed="rId2"/>
          <a:srcRect/>
          <a:stretch>
            <a:fillRect/>
          </a:stretch>
        </p:blipFill>
        <p:spPr bwMode="auto">
          <a:xfrm>
            <a:off x="6643702" y="714356"/>
            <a:ext cx="2381232" cy="1643074"/>
          </a:xfrm>
          <a:prstGeom prst="rect">
            <a:avLst/>
          </a:prstGeom>
          <a:noFill/>
        </p:spPr>
      </p:pic>
    </p:spTree>
  </p:cSld>
  <p:clrMapOvr>
    <a:masterClrMapping/>
  </p:clrMapOvr>
  <p:transition spd="med">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Виловњача </a:t>
            </a:r>
            <a:r>
              <a:rPr lang="en-US" dirty="0" smtClean="0"/>
              <a:t>(</a:t>
            </a:r>
            <a:r>
              <a:rPr lang="en-US" dirty="0" err="1" smtClean="0"/>
              <a:t>Agaricus</a:t>
            </a:r>
            <a:r>
              <a:rPr lang="en-US" dirty="0" smtClean="0"/>
              <a:t> </a:t>
            </a:r>
            <a:r>
              <a:rPr lang="en-US" dirty="0" err="1" smtClean="0"/>
              <a:t>augustus-golema</a:t>
            </a:r>
            <a:r>
              <a:rPr lang="en-US" dirty="0" smtClean="0"/>
              <a:t> </a:t>
            </a:r>
            <a:r>
              <a:rPr lang="en-US" dirty="0" err="1" smtClean="0"/>
              <a:t>pečurka</a:t>
            </a:r>
            <a:r>
              <a:rPr lang="en-US" dirty="0" smtClean="0"/>
              <a:t>)</a:t>
            </a:r>
            <a:endParaRPr lang="en-US" dirty="0"/>
          </a:p>
        </p:txBody>
      </p:sp>
      <p:sp>
        <p:nvSpPr>
          <p:cNvPr id="3" name="Content Placeholder 2"/>
          <p:cNvSpPr>
            <a:spLocks noGrp="1"/>
          </p:cNvSpPr>
          <p:nvPr>
            <p:ph idx="1"/>
          </p:nvPr>
        </p:nvSpPr>
        <p:spPr/>
        <p:txBody>
          <a:bodyPr/>
          <a:lstStyle/>
          <a:p>
            <a:r>
              <a:rPr lang="sr-Cyrl-CS" dirty="0" smtClean="0"/>
              <a:t>Висока до 25 цм. Бела или светло ружичаста са тамно смеђим крљуштима по шеширу и белим по дршци. Дршка је масивна (висине од 10-20 цм, а дебљине од 2-4,5 цм)</a:t>
            </a:r>
            <a:endParaRPr lang="en-US" dirty="0"/>
          </a:p>
        </p:txBody>
      </p:sp>
      <p:pic>
        <p:nvPicPr>
          <p:cNvPr id="1026" name="Picture 2" descr="http://www.znanje.org/i/i25/05iv05/05iv0524/New%20Folder/jestive/samp_b8.jpg"/>
          <p:cNvPicPr>
            <a:picLocks noChangeAspect="1" noChangeArrowheads="1"/>
          </p:cNvPicPr>
          <p:nvPr/>
        </p:nvPicPr>
        <p:blipFill>
          <a:blip r:embed="rId2"/>
          <a:srcRect/>
          <a:stretch>
            <a:fillRect/>
          </a:stretch>
        </p:blipFill>
        <p:spPr bwMode="auto">
          <a:xfrm>
            <a:off x="1142976" y="4286256"/>
            <a:ext cx="3786179" cy="2428892"/>
          </a:xfrm>
          <a:prstGeom prst="rect">
            <a:avLst/>
          </a:prstGeom>
          <a:noFill/>
        </p:spPr>
      </p:pic>
    </p:spTree>
  </p:cSld>
  <p:clrMapOvr>
    <a:masterClrMapping/>
  </p:clrMapOvr>
  <p:transition spd="med">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Пољски шампињон </a:t>
            </a:r>
            <a:r>
              <a:rPr lang="en-US" dirty="0" smtClean="0"/>
              <a:t>(</a:t>
            </a:r>
            <a:r>
              <a:rPr lang="en-US" dirty="0" err="1" smtClean="0"/>
              <a:t>Agaricus</a:t>
            </a:r>
            <a:r>
              <a:rPr lang="en-US" dirty="0" smtClean="0"/>
              <a:t> </a:t>
            </a:r>
            <a:r>
              <a:rPr lang="en-US" dirty="0" err="1" smtClean="0"/>
              <a:t>arvensis-poljska</a:t>
            </a:r>
            <a:r>
              <a:rPr lang="en-US" dirty="0" smtClean="0"/>
              <a:t> </a:t>
            </a:r>
            <a:r>
              <a:rPr lang="en-US" dirty="0" err="1" smtClean="0"/>
              <a:t>pečurka</a:t>
            </a:r>
            <a:r>
              <a:rPr lang="en-US" dirty="0" smtClean="0"/>
              <a:t>, </a:t>
            </a:r>
            <a:r>
              <a:rPr lang="en-US" dirty="0" err="1" smtClean="0"/>
              <a:t>pečurak</a:t>
            </a:r>
            <a:r>
              <a:rPr lang="en-US" dirty="0" smtClean="0"/>
              <a:t>)</a:t>
            </a:r>
            <a:endParaRPr lang="en-US" dirty="0"/>
          </a:p>
        </p:txBody>
      </p:sp>
      <p:sp>
        <p:nvSpPr>
          <p:cNvPr id="3" name="Content Placeholder 2"/>
          <p:cNvSpPr>
            <a:spLocks noGrp="1"/>
          </p:cNvSpPr>
          <p:nvPr>
            <p:ph idx="1"/>
          </p:nvPr>
        </p:nvSpPr>
        <p:spPr>
          <a:xfrm>
            <a:off x="142844" y="1857364"/>
            <a:ext cx="5972188" cy="4572000"/>
          </a:xfrm>
        </p:spPr>
        <p:txBody>
          <a:bodyPr>
            <a:normAutofit fontScale="92500" lnSpcReduction="20000"/>
          </a:bodyPr>
          <a:lstStyle/>
          <a:p>
            <a:r>
              <a:rPr lang="sr-Cyrl-CS" dirty="0" smtClean="0"/>
              <a:t>Висока од 5-10 цм, бела, свиленкаста, сјајна. Листићи су у младости нежно ружичасти, а касније су све више боје чоколаде. Прстен је одозго гледано налик зупчанику. Има заобљено дно дршке. Месо на пресеку пожути (не одмах). Мирише на бадеме. Постоји могу ћност замене. Начин припреме исти као и код виловњаче и рудњаче.</a:t>
            </a:r>
            <a:endParaRPr lang="en-US" dirty="0"/>
          </a:p>
        </p:txBody>
      </p:sp>
      <p:pic>
        <p:nvPicPr>
          <p:cNvPr id="27650" name="Picture 2" descr="http://www.znanje.org/i/i25/05iv05/05iv0524/New%20Folder/jestive/samp_b9.jpg"/>
          <p:cNvPicPr>
            <a:picLocks noChangeAspect="1" noChangeArrowheads="1"/>
          </p:cNvPicPr>
          <p:nvPr/>
        </p:nvPicPr>
        <p:blipFill>
          <a:blip r:embed="rId2"/>
          <a:srcRect/>
          <a:stretch>
            <a:fillRect/>
          </a:stretch>
        </p:blipFill>
        <p:spPr bwMode="auto">
          <a:xfrm>
            <a:off x="6143636" y="1928802"/>
            <a:ext cx="2757472" cy="3429024"/>
          </a:xfrm>
          <a:prstGeom prst="rect">
            <a:avLst/>
          </a:prstGeom>
          <a:noFill/>
        </p:spPr>
      </p:pic>
    </p:spTree>
  </p:cSld>
  <p:clrMapOvr>
    <a:masterClrMapping/>
  </p:clrMapOvr>
  <p:transition spd="med">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1).jpg"/>
          <p:cNvPicPr>
            <a:picLocks noGrp="1" noChangeAspect="1"/>
          </p:cNvPicPr>
          <p:nvPr>
            <p:ph idx="1"/>
          </p:nvPr>
        </p:nvPicPr>
        <p:blipFill>
          <a:blip r:embed="rId2"/>
          <a:stretch>
            <a:fillRect/>
          </a:stretch>
        </p:blipFill>
        <p:spPr>
          <a:xfrm>
            <a:off x="642910" y="3643314"/>
            <a:ext cx="3214710" cy="3000396"/>
          </a:xfrm>
        </p:spPr>
      </p:pic>
      <p:pic>
        <p:nvPicPr>
          <p:cNvPr id="5" name="Picture 4" descr="podinstane-gljive-dsc-0654.jpg"/>
          <p:cNvPicPr>
            <a:picLocks noChangeAspect="1"/>
          </p:cNvPicPr>
          <p:nvPr/>
        </p:nvPicPr>
        <p:blipFill>
          <a:blip r:embed="rId3"/>
          <a:stretch>
            <a:fillRect/>
          </a:stretch>
        </p:blipFill>
        <p:spPr>
          <a:xfrm>
            <a:off x="4929190" y="285728"/>
            <a:ext cx="3214694" cy="3000396"/>
          </a:xfrm>
          <a:prstGeom prst="rect">
            <a:avLst/>
          </a:prstGeom>
        </p:spPr>
      </p:pic>
      <p:pic>
        <p:nvPicPr>
          <p:cNvPr id="6" name="Picture 5" descr="Sampinjoni-u-vrhnju.jpeg"/>
          <p:cNvPicPr>
            <a:picLocks noChangeAspect="1"/>
          </p:cNvPicPr>
          <p:nvPr/>
        </p:nvPicPr>
        <p:blipFill>
          <a:blip r:embed="rId4"/>
          <a:stretch>
            <a:fillRect/>
          </a:stretch>
        </p:blipFill>
        <p:spPr>
          <a:xfrm>
            <a:off x="571472" y="285728"/>
            <a:ext cx="3286148" cy="3000396"/>
          </a:xfrm>
          <a:prstGeom prst="rect">
            <a:avLst/>
          </a:prstGeom>
        </p:spPr>
      </p:pic>
      <p:pic>
        <p:nvPicPr>
          <p:cNvPr id="7" name="Picture 6" descr="t_c70d10c92e55785e7c983630e787bb58_225443_magicnobilje_v.png"/>
          <p:cNvPicPr>
            <a:picLocks noChangeAspect="1"/>
          </p:cNvPicPr>
          <p:nvPr/>
        </p:nvPicPr>
        <p:blipFill>
          <a:blip r:embed="rId5"/>
          <a:stretch>
            <a:fillRect/>
          </a:stretch>
        </p:blipFill>
        <p:spPr>
          <a:xfrm>
            <a:off x="4929190" y="3643314"/>
            <a:ext cx="3200398" cy="3000396"/>
          </a:xfrm>
          <a:prstGeom prst="rect">
            <a:avLst/>
          </a:prstGeom>
        </p:spPr>
      </p:pic>
    </p:spTree>
  </p:cSld>
  <p:clrMapOvr>
    <a:masterClrMapping/>
  </p:clrMapOvr>
  <p:transition spd="med">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Cyrl-CS" dirty="0" smtClean="0"/>
              <a:t>Ментор: Братислава Стевановић</a:t>
            </a:r>
          </a:p>
          <a:p>
            <a:r>
              <a:rPr lang="sr-Cyrl-CS" dirty="0" smtClean="0"/>
              <a:t>Ученик: Јелена Марјановић </a:t>
            </a:r>
            <a:r>
              <a:rPr lang="en-US" dirty="0" smtClean="0"/>
              <a:t>IV/3</a:t>
            </a:r>
            <a:endParaRPr lang="en-US" dirty="0"/>
          </a:p>
        </p:txBody>
      </p:sp>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8229600" cy="4572000"/>
          </a:xfrm>
        </p:spPr>
        <p:txBody>
          <a:bodyPr/>
          <a:lstStyle/>
          <a:p>
            <a:r>
              <a:rPr lang="sr-Cyrl-CS" dirty="0" smtClean="0"/>
              <a:t>Шамињони се могу купити на </a:t>
            </a:r>
            <a:r>
              <a:rPr lang="sr-Cyrl-CS" dirty="0" smtClean="0"/>
              <a:t>пијацам</a:t>
            </a:r>
            <a:r>
              <a:rPr lang="sr-Latn-CS" dirty="0" smtClean="0"/>
              <a:t>a</a:t>
            </a:r>
            <a:r>
              <a:rPr lang="sr-Cyrl-CS" dirty="0" smtClean="0"/>
              <a:t> </a:t>
            </a:r>
            <a:r>
              <a:rPr lang="sr-Cyrl-CS" dirty="0" smtClean="0"/>
              <a:t>и супермаркетима током целе године. Припремају се на различите начине, имају добар укус, подстичу апетит, а уједно имају и високу хранљиву вредност.</a:t>
            </a:r>
            <a:endParaRPr lang="en-US" dirty="0"/>
          </a:p>
        </p:txBody>
      </p:sp>
    </p:spTree>
  </p:cSld>
  <p:clrMapOvr>
    <a:masterClrMapping/>
  </p:clrMapOvr>
  <p:transition spd="med">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4572000"/>
          </a:xfrm>
        </p:spPr>
        <p:txBody>
          <a:bodyPr>
            <a:normAutofit fontScale="92500" lnSpcReduction="10000"/>
          </a:bodyPr>
          <a:lstStyle/>
          <a:p>
            <a:r>
              <a:rPr lang="sr-Cyrl-CS" dirty="0" smtClean="0"/>
              <a:t>Човек се </a:t>
            </a:r>
            <a:r>
              <a:rPr lang="sr-Cyrl-CS" dirty="0" smtClean="0"/>
              <a:t>од</a:t>
            </a:r>
            <a:r>
              <a:rPr lang="sr-Latn-CS" dirty="0" smtClean="0"/>
              <a:t> </a:t>
            </a:r>
            <a:r>
              <a:rPr lang="sr-Cyrl-CS" dirty="0" smtClean="0"/>
              <a:t>давнина </a:t>
            </a:r>
            <a:r>
              <a:rPr lang="sr-Cyrl-CS" dirty="0" smtClean="0"/>
              <a:t>бавио скупљањем гљива за јело. У древној кинеској цивилизацији и култури гљиве су цењене већ </a:t>
            </a:r>
            <a:r>
              <a:rPr lang="sr-Cyrl-CS" dirty="0" smtClean="0"/>
              <a:t>7000 година</a:t>
            </a:r>
            <a:r>
              <a:rPr lang="sr-Cyrl-CS" dirty="0" smtClean="0"/>
              <a:t>, а и старим Римљанима су позната разна јела од гљива. У азијским земљама користе се већ хиљадама година за </a:t>
            </a:r>
            <a:r>
              <a:rPr lang="sr-Cyrl-CS" dirty="0" smtClean="0"/>
              <a:t>исхрану </a:t>
            </a:r>
            <a:r>
              <a:rPr lang="sr-Cyrl-CS" dirty="0" smtClean="0"/>
              <a:t>и у </a:t>
            </a:r>
            <a:r>
              <a:rPr lang="sr-Cyrl-CS" dirty="0" smtClean="0"/>
              <a:t>лечењу</a:t>
            </a:r>
            <a:r>
              <a:rPr lang="sr-Cyrl-CS" dirty="0" smtClean="0"/>
              <a:t>. У старо доба људи су мислили да је то храна Богова, можда да су чак и настале од грома, јер су се појављивале преко ноћи након олује. </a:t>
            </a:r>
          </a:p>
        </p:txBody>
      </p:sp>
      <p:pic>
        <p:nvPicPr>
          <p:cNvPr id="4" name="Picture 3" descr="Sampinjoni (1).jpg"/>
          <p:cNvPicPr>
            <a:picLocks noChangeAspect="1"/>
          </p:cNvPicPr>
          <p:nvPr/>
        </p:nvPicPr>
        <p:blipFill>
          <a:blip r:embed="rId2"/>
          <a:stretch>
            <a:fillRect/>
          </a:stretch>
        </p:blipFill>
        <p:spPr>
          <a:xfrm>
            <a:off x="6000760" y="4714884"/>
            <a:ext cx="2667000" cy="1971675"/>
          </a:xfrm>
          <a:prstGeom prst="rect">
            <a:avLst/>
          </a:prstGeom>
        </p:spPr>
      </p:pic>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071546"/>
            <a:ext cx="8229600" cy="4572000"/>
          </a:xfrm>
        </p:spPr>
        <p:txBody>
          <a:bodyPr>
            <a:normAutofit fontScale="92500" lnSpcReduction="10000"/>
          </a:bodyPr>
          <a:lstStyle/>
          <a:p>
            <a:r>
              <a:rPr lang="sr-Cyrl-CS" dirty="0" smtClean="0"/>
              <a:t>Шампињони су једна од најпознатијих врста јестивих гљива, својственог мириса и укуса, која је све више заступљена у свакодневној прехрани. Прави шампињони имају правилан, полукугласт облик, белосиве до смеђе боје. У природи их налазимо на ливадама, пашњацима, шумама. Могућности припреме су неограничене. Доступне су током целе године у свежем или конзервираном стању.</a:t>
            </a:r>
            <a:endParaRPr lang="en-US" dirty="0"/>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399032"/>
          </a:xfrm>
        </p:spPr>
        <p:txBody>
          <a:bodyPr/>
          <a:lstStyle/>
          <a:p>
            <a:r>
              <a:rPr lang="sr-Cyrl-CS" dirty="0" smtClean="0"/>
              <a:t>Затворни шампињони</a:t>
            </a:r>
            <a:endParaRPr lang="en-US" dirty="0"/>
          </a:p>
        </p:txBody>
      </p:sp>
      <p:sp>
        <p:nvSpPr>
          <p:cNvPr id="3" name="Content Placeholder 2"/>
          <p:cNvSpPr>
            <a:spLocks noGrp="1"/>
          </p:cNvSpPr>
          <p:nvPr>
            <p:ph idx="1"/>
          </p:nvPr>
        </p:nvSpPr>
        <p:spPr>
          <a:xfrm>
            <a:off x="500034" y="1000108"/>
            <a:ext cx="8229600" cy="4572000"/>
          </a:xfrm>
        </p:spPr>
        <p:txBody>
          <a:bodyPr/>
          <a:lstStyle/>
          <a:p>
            <a:r>
              <a:rPr lang="sr-Cyrl-CS" dirty="0" smtClean="0"/>
              <a:t>Затворени шампињони су најмлађа врста шампињона, млечно беле боје, а беру се у врло раном стадијуму развоја. Укус им није толико изражајан, јер није било толико времена да сазрију, а користе се сами или у комбинацији у којој њихово хрскаво ткиво излази до изражаја.</a:t>
            </a:r>
            <a:endParaRPr lang="en-US" dirty="0"/>
          </a:p>
        </p:txBody>
      </p:sp>
      <p:pic>
        <p:nvPicPr>
          <p:cNvPr id="4" name="Picture 3" descr="zatvoreni.jpg"/>
          <p:cNvPicPr>
            <a:picLocks noChangeAspect="1"/>
          </p:cNvPicPr>
          <p:nvPr/>
        </p:nvPicPr>
        <p:blipFill>
          <a:blip r:embed="rId2"/>
          <a:stretch>
            <a:fillRect/>
          </a:stretch>
        </p:blipFill>
        <p:spPr>
          <a:xfrm>
            <a:off x="5357818" y="4786322"/>
            <a:ext cx="2990852" cy="1928826"/>
          </a:xfrm>
          <a:prstGeom prst="rect">
            <a:avLst/>
          </a:prstGeom>
        </p:spPr>
      </p:pic>
    </p:spTree>
  </p:cSld>
  <p:clrMapOvr>
    <a:masterClrMapping/>
  </p:clrMapOvr>
  <p:transition spd="med">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900"/>
            <a:ext cx="8229600" cy="1399032"/>
          </a:xfrm>
        </p:spPr>
        <p:txBody>
          <a:bodyPr/>
          <a:lstStyle/>
          <a:p>
            <a:r>
              <a:rPr lang="sr-Cyrl-CS" dirty="0" smtClean="0"/>
              <a:t>Отворени шампињони</a:t>
            </a:r>
            <a:endParaRPr lang="en-US" dirty="0"/>
          </a:p>
        </p:txBody>
      </p:sp>
      <p:sp>
        <p:nvSpPr>
          <p:cNvPr id="3" name="Content Placeholder 2"/>
          <p:cNvSpPr>
            <a:spLocks noGrp="1"/>
          </p:cNvSpPr>
          <p:nvPr>
            <p:ph idx="1"/>
          </p:nvPr>
        </p:nvSpPr>
        <p:spPr>
          <a:xfrm>
            <a:off x="285720" y="1071522"/>
            <a:ext cx="4786346" cy="5786478"/>
          </a:xfrm>
        </p:spPr>
        <p:txBody>
          <a:bodyPr>
            <a:normAutofit fontScale="92500" lnSpcReduction="10000"/>
          </a:bodyPr>
          <a:lstStyle/>
          <a:p>
            <a:r>
              <a:rPr lang="sr-Cyrl-CS" dirty="0" smtClean="0"/>
              <a:t>Отворени шампињони најзрелији су обичним шампињонима и интезивнијег су укуса. Због својих увелих клобука и изложених смеђих листиаћа, многима су непривлачни, но упркос томе било би </a:t>
            </a:r>
            <a:r>
              <a:rPr lang="sr-Cyrl-CS" dirty="0" smtClean="0"/>
              <a:t>погрешно </a:t>
            </a:r>
            <a:r>
              <a:rPr lang="sr-Cyrl-CS" dirty="0" smtClean="0"/>
              <a:t>допустити да њихов изглед омете њихов велики зачински потенцијал.</a:t>
            </a:r>
            <a:endParaRPr lang="en-US" dirty="0"/>
          </a:p>
        </p:txBody>
      </p:sp>
      <p:pic>
        <p:nvPicPr>
          <p:cNvPr id="4" name="Picture 3" descr="otvoreni.jpg"/>
          <p:cNvPicPr>
            <a:picLocks noChangeAspect="1"/>
          </p:cNvPicPr>
          <p:nvPr/>
        </p:nvPicPr>
        <p:blipFill>
          <a:blip r:embed="rId2"/>
          <a:stretch>
            <a:fillRect/>
          </a:stretch>
        </p:blipFill>
        <p:spPr>
          <a:xfrm>
            <a:off x="5429256" y="2857496"/>
            <a:ext cx="3295656" cy="2428892"/>
          </a:xfrm>
          <a:prstGeom prst="rect">
            <a:avLst/>
          </a:prstGeom>
        </p:spPr>
      </p:pic>
    </p:spTree>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Смеђи шампињони</a:t>
            </a:r>
            <a:endParaRPr lang="en-US" dirty="0"/>
          </a:p>
        </p:txBody>
      </p:sp>
      <p:sp>
        <p:nvSpPr>
          <p:cNvPr id="3" name="Content Placeholder 2"/>
          <p:cNvSpPr>
            <a:spLocks noGrp="1"/>
          </p:cNvSpPr>
          <p:nvPr>
            <p:ph idx="1"/>
          </p:nvPr>
        </p:nvSpPr>
        <p:spPr/>
        <p:txBody>
          <a:bodyPr/>
          <a:lstStyle/>
          <a:p>
            <a:r>
              <a:rPr lang="sr-Cyrl-CS" dirty="0" smtClean="0"/>
              <a:t>Ова тамносмеђа врста шампињона са слободним клобуком има угодан укус и може побољшати укус јелима.</a:t>
            </a:r>
            <a:endParaRPr lang="en-US" dirty="0"/>
          </a:p>
        </p:txBody>
      </p:sp>
      <p:pic>
        <p:nvPicPr>
          <p:cNvPr id="4" name="Picture 3" descr="šampinjon-smeđi-m-1024x682.jpg"/>
          <p:cNvPicPr>
            <a:picLocks noChangeAspect="1"/>
          </p:cNvPicPr>
          <p:nvPr/>
        </p:nvPicPr>
        <p:blipFill>
          <a:blip r:embed="rId2"/>
          <a:stretch>
            <a:fillRect/>
          </a:stretch>
        </p:blipFill>
        <p:spPr>
          <a:xfrm>
            <a:off x="3643306" y="3500438"/>
            <a:ext cx="4500562" cy="2902148"/>
          </a:xfrm>
          <a:prstGeom prst="rect">
            <a:avLst/>
          </a:prstGeom>
        </p:spPr>
      </p:pic>
    </p:spTree>
  </p:cSld>
  <p:clrMapOvr>
    <a:masterClrMapping/>
  </p:clrMapOvr>
  <p:transition spd="med">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Лековитост:</a:t>
            </a:r>
            <a:endParaRPr lang="en-US" dirty="0"/>
          </a:p>
        </p:txBody>
      </p:sp>
      <p:sp>
        <p:nvSpPr>
          <p:cNvPr id="3" name="Content Placeholder 2"/>
          <p:cNvSpPr>
            <a:spLocks noGrp="1"/>
          </p:cNvSpPr>
          <p:nvPr>
            <p:ph idx="1"/>
          </p:nvPr>
        </p:nvSpPr>
        <p:spPr/>
        <p:txBody>
          <a:bodyPr/>
          <a:lstStyle/>
          <a:p>
            <a:r>
              <a:rPr lang="sr-Cyrl-CS" dirty="0" smtClean="0"/>
              <a:t>Ретка је биљна храна која се може на тако различите начине приредити, има добар укус, подстиче апетит. Гљиве су богате протеинима, могу обогатити прехрану поготово оним људима коју не конзумирају месо или онима који га ретко уносе у свој организам.</a:t>
            </a:r>
            <a:endParaRPr lang="en-US" dirty="0"/>
          </a:p>
        </p:txBody>
      </p:sp>
    </p:spTree>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4572000"/>
          </a:xfrm>
        </p:spPr>
        <p:txBody>
          <a:bodyPr/>
          <a:lstStyle/>
          <a:p>
            <a:r>
              <a:rPr lang="sr-Cyrl-CS" dirty="0" smtClean="0"/>
              <a:t>Истраживања су доказала да шампињони имају антиканцерогене састојке, па додатак гљива у оброке може помоћи у спречавању развоја рака. Објављена су истраживања која доказују присуство моћног антиоксиданта </a:t>
            </a:r>
            <a:r>
              <a:rPr lang="en-US" dirty="0" smtClean="0"/>
              <a:t>L-</a:t>
            </a:r>
            <a:r>
              <a:rPr lang="en-US" dirty="0" err="1" smtClean="0"/>
              <a:t>ergotioneina</a:t>
            </a:r>
            <a:r>
              <a:rPr lang="en-US" dirty="0" smtClean="0"/>
              <a:t>.</a:t>
            </a:r>
            <a:endParaRPr lang="en-US" dirty="0"/>
          </a:p>
        </p:txBody>
      </p:sp>
      <p:pic>
        <p:nvPicPr>
          <p:cNvPr id="4" name="Picture 3" descr="images.jpg"/>
          <p:cNvPicPr>
            <a:picLocks noChangeAspect="1"/>
          </p:cNvPicPr>
          <p:nvPr/>
        </p:nvPicPr>
        <p:blipFill>
          <a:blip r:embed="rId2"/>
          <a:stretch>
            <a:fillRect/>
          </a:stretch>
        </p:blipFill>
        <p:spPr>
          <a:xfrm>
            <a:off x="2714612" y="4000504"/>
            <a:ext cx="3214710" cy="2571768"/>
          </a:xfrm>
          <a:prstGeom prst="rect">
            <a:avLst/>
          </a:prstGeom>
        </p:spPr>
      </p:pic>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87</TotalTime>
  <Words>613</Words>
  <Application>Microsoft Office PowerPoint</Application>
  <PresentationFormat>On-screen Show (4:3)</PresentationFormat>
  <Paragraphs>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Verve</vt:lpstr>
      <vt:lpstr>Јестиве гљиве </vt:lpstr>
      <vt:lpstr>Slide 2</vt:lpstr>
      <vt:lpstr>Slide 3</vt:lpstr>
      <vt:lpstr>Slide 4</vt:lpstr>
      <vt:lpstr>Затворни шампињони</vt:lpstr>
      <vt:lpstr>Отворени шампињони</vt:lpstr>
      <vt:lpstr>Смеђи шампињони</vt:lpstr>
      <vt:lpstr>Лековитост:</vt:lpstr>
      <vt:lpstr>Slide 9</vt:lpstr>
      <vt:lpstr>Slide 10</vt:lpstr>
      <vt:lpstr>     Врсте шампињона</vt:lpstr>
      <vt:lpstr>Рудњача (Agaricus campeter- пољски шампињон, шљивара)</vt:lpstr>
      <vt:lpstr>Виловњача (Agaricus augustus-golema pečurka)</vt:lpstr>
      <vt:lpstr>Пољски шампињон (Agaricus arvensis-poljska pečurka, pečurak)</vt:lpstr>
      <vt:lpstr>Slide 15</vt:lpstr>
      <vt:lpstr>Slide 16</vt:lpstr>
    </vt:vector>
  </TitlesOfParts>
  <Company>Resnik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Јестиве гљиве </dc:title>
  <dc:creator>Nikola</dc:creator>
  <cp:lastModifiedBy>Nikola</cp:lastModifiedBy>
  <cp:revision>10</cp:revision>
  <dcterms:created xsi:type="dcterms:W3CDTF">2014-05-15T11:20:22Z</dcterms:created>
  <dcterms:modified xsi:type="dcterms:W3CDTF">2014-05-15T16:18:04Z</dcterms:modified>
</cp:coreProperties>
</file>