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6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A8A28-98D2-43E6-B085-F5CC4553EA00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9729D-9092-4A09-9F44-29B2752BE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9729D-9092-4A09-9F44-29B2752BE9D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2A3F80D-DEFF-4D95-AB15-3CEFC16FD14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B574B07-88D5-41C0-8E62-B776C2B82D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F80D-DEFF-4D95-AB15-3CEFC16FD14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4B07-88D5-41C0-8E62-B776C2B82D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F80D-DEFF-4D95-AB15-3CEFC16FD14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4B07-88D5-41C0-8E62-B776C2B82D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A3F80D-DEFF-4D95-AB15-3CEFC16FD14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B574B07-88D5-41C0-8E62-B776C2B82D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2A3F80D-DEFF-4D95-AB15-3CEFC16FD14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B574B07-88D5-41C0-8E62-B776C2B82D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F80D-DEFF-4D95-AB15-3CEFC16FD14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4B07-88D5-41C0-8E62-B776C2B82D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F80D-DEFF-4D95-AB15-3CEFC16FD14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4B07-88D5-41C0-8E62-B776C2B82D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A3F80D-DEFF-4D95-AB15-3CEFC16FD14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B574B07-88D5-41C0-8E62-B776C2B82D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3F80D-DEFF-4D95-AB15-3CEFC16FD14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74B07-88D5-41C0-8E62-B776C2B82D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A3F80D-DEFF-4D95-AB15-3CEFC16FD14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B574B07-88D5-41C0-8E62-B776C2B82D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A3F80D-DEFF-4D95-AB15-3CEFC16FD14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B574B07-88D5-41C0-8E62-B776C2B82D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2A3F80D-DEFF-4D95-AB15-3CEFC16FD149}" type="datetimeFigureOut">
              <a:rPr lang="en-US" smtClean="0"/>
              <a:pPr/>
              <a:t>5/15/2014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B574B07-88D5-41C0-8E62-B776C2B82D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hr.wikipedia.org/wiki/Gram" TargetMode="External"/><Relationship Id="rId13" Type="http://schemas.openxmlformats.org/officeDocument/2006/relationships/hyperlink" Target="http://hr.wikipedia.org/wiki/Cvijet" TargetMode="External"/><Relationship Id="rId18" Type="http://schemas.openxmlformats.org/officeDocument/2006/relationships/hyperlink" Target="http://hr.wikipedia.org/wiki/Babilonci" TargetMode="External"/><Relationship Id="rId26" Type="http://schemas.openxmlformats.org/officeDocument/2006/relationships/hyperlink" Target="http://hr.wikipedia.org/wiki/Turska" TargetMode="External"/><Relationship Id="rId3" Type="http://schemas.openxmlformats.org/officeDocument/2006/relationships/hyperlink" Target="http://hr.wikipedia.org/wiki/Plod" TargetMode="External"/><Relationship Id="rId21" Type="http://schemas.openxmlformats.org/officeDocument/2006/relationships/hyperlink" Target="http://hr.wikipedia.org/wiki/Rimski_imperij" TargetMode="External"/><Relationship Id="rId7" Type="http://schemas.openxmlformats.org/officeDocument/2006/relationships/hyperlink" Target="http://hr.wikipedia.org/wiki/Kalorija" TargetMode="External"/><Relationship Id="rId12" Type="http://schemas.openxmlformats.org/officeDocument/2006/relationships/hyperlink" Target="http://hr.wikipedia.org/wiki/Sjeme" TargetMode="External"/><Relationship Id="rId17" Type="http://schemas.openxmlformats.org/officeDocument/2006/relationships/hyperlink" Target="http://hr.wikipedia.org/wiki/Indija" TargetMode="External"/><Relationship Id="rId25" Type="http://schemas.openxmlformats.org/officeDocument/2006/relationships/hyperlink" Target="http://hr.wikipedia.org/wiki/Kina" TargetMode="External"/><Relationship Id="rId33" Type="http://schemas.openxmlformats.org/officeDocument/2006/relationships/image" Target="../media/image19.jpeg"/><Relationship Id="rId2" Type="http://schemas.openxmlformats.org/officeDocument/2006/relationships/hyperlink" Target="http://hr.wikipedia.org/wiki/Biljka" TargetMode="External"/><Relationship Id="rId16" Type="http://schemas.openxmlformats.org/officeDocument/2006/relationships/hyperlink" Target="http://hr.wikipedia.org/wiki/Povr%C4%87e" TargetMode="External"/><Relationship Id="rId20" Type="http://schemas.openxmlformats.org/officeDocument/2006/relationships/hyperlink" Target="http://hr.wikipedia.org/wiki/Europa" TargetMode="External"/><Relationship Id="rId29" Type="http://schemas.openxmlformats.org/officeDocument/2006/relationships/hyperlink" Target="http://hr.wikipedia.org/wiki/SAD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hr.wikipedia.org/wiki/Voda" TargetMode="External"/><Relationship Id="rId11" Type="http://schemas.openxmlformats.org/officeDocument/2006/relationships/hyperlink" Target="http://hr.wikipedia.org/wiki/Prehrana" TargetMode="External"/><Relationship Id="rId24" Type="http://schemas.openxmlformats.org/officeDocument/2006/relationships/hyperlink" Target="http://hr.wikipedia.org/wiki/Sjeverna_Amerika" TargetMode="External"/><Relationship Id="rId32" Type="http://schemas.openxmlformats.org/officeDocument/2006/relationships/image" Target="../media/image18.jpeg"/><Relationship Id="rId5" Type="http://schemas.openxmlformats.org/officeDocument/2006/relationships/hyperlink" Target="http://hr.wikipedia.org/wiki/Cm" TargetMode="External"/><Relationship Id="rId15" Type="http://schemas.openxmlformats.org/officeDocument/2006/relationships/hyperlink" Target="http://hr.wikipedia.org/wiki/Raj%C4%8Dica" TargetMode="External"/><Relationship Id="rId23" Type="http://schemas.openxmlformats.org/officeDocument/2006/relationships/hyperlink" Target="http://hr.wikipedia.org/wiki/Engleska" TargetMode="External"/><Relationship Id="rId28" Type="http://schemas.openxmlformats.org/officeDocument/2006/relationships/hyperlink" Target="http://hr.wikipedia.org/wiki/Iran" TargetMode="External"/><Relationship Id="rId10" Type="http://schemas.openxmlformats.org/officeDocument/2006/relationships/hyperlink" Target="http://hr.wikipedia.org/wiki/Minerali_(nutrijenti)" TargetMode="External"/><Relationship Id="rId19" Type="http://schemas.openxmlformats.org/officeDocument/2006/relationships/hyperlink" Target="http://hr.wikipedia.org/wiki/Ep_o_Gilgame%C5%A1u" TargetMode="External"/><Relationship Id="rId31" Type="http://schemas.openxmlformats.org/officeDocument/2006/relationships/image" Target="../media/image17.jpeg"/><Relationship Id="rId4" Type="http://schemas.openxmlformats.org/officeDocument/2006/relationships/hyperlink" Target="http://hr.wikipedia.org/wiki/Zelena" TargetMode="External"/><Relationship Id="rId9" Type="http://schemas.openxmlformats.org/officeDocument/2006/relationships/hyperlink" Target="http://hr.wikipedia.org/wiki/Vitamini" TargetMode="External"/><Relationship Id="rId14" Type="http://schemas.openxmlformats.org/officeDocument/2006/relationships/hyperlink" Target="http://hr.wikipedia.org/wiki/Vo%C4%87e" TargetMode="External"/><Relationship Id="rId22" Type="http://schemas.openxmlformats.org/officeDocument/2006/relationships/hyperlink" Target="http://hr.wikipedia.org/wiki/Francuska" TargetMode="External"/><Relationship Id="rId27" Type="http://schemas.openxmlformats.org/officeDocument/2006/relationships/hyperlink" Target="http://hr.wikipedia.org/wiki/Rusija" TargetMode="External"/><Relationship Id="rId30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Paradajz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1447800"/>
            <a:ext cx="6172200" cy="492712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OPIS BILJKE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Paradajz</a:t>
            </a:r>
            <a:r>
              <a:rPr lang="en-US" dirty="0" smtClean="0">
                <a:solidFill>
                  <a:srgbClr val="FF0000"/>
                </a:solidFill>
              </a:rPr>
              <a:t> je </a:t>
            </a:r>
            <a:r>
              <a:rPr lang="en-US" dirty="0" err="1" smtClean="0">
                <a:solidFill>
                  <a:srgbClr val="FF0000"/>
                </a:solidFill>
              </a:rPr>
              <a:t>višegodišnja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biljka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ali</a:t>
            </a:r>
            <a:r>
              <a:rPr lang="en-US" dirty="0" smtClean="0">
                <a:solidFill>
                  <a:srgbClr val="FF0000"/>
                </a:solidFill>
              </a:rPr>
              <a:t> se u </a:t>
            </a:r>
            <a:r>
              <a:rPr lang="en-US" dirty="0" err="1" smtClean="0">
                <a:solidFill>
                  <a:srgbClr val="FF0000"/>
                </a:solidFill>
              </a:rPr>
              <a:t>umerenom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klimatskom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pojasu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gaji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kao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jednogodišnja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Tipično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raste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od</a:t>
            </a:r>
            <a:r>
              <a:rPr lang="en-US" dirty="0" smtClean="0">
                <a:solidFill>
                  <a:srgbClr val="FF0000"/>
                </a:solidFill>
              </a:rPr>
              <a:t> 1-3m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ima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dlakavu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slabo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drvenastu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stabljiku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koja</a:t>
            </a:r>
            <a:r>
              <a:rPr lang="en-US" dirty="0" smtClean="0">
                <a:solidFill>
                  <a:srgbClr val="FF0000"/>
                </a:solidFill>
              </a:rPr>
              <a:t> se </a:t>
            </a:r>
            <a:r>
              <a:rPr lang="en-US" dirty="0" err="1" smtClean="0">
                <a:solidFill>
                  <a:srgbClr val="FF0000"/>
                </a:solidFill>
              </a:rPr>
              <a:t>veoma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često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kao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puzavica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penje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uz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druge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biljke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Ima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duge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listove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nazubljenim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ivicama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Cvetovi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žute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boje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prečnika</a:t>
            </a:r>
            <a:r>
              <a:rPr lang="en-US" dirty="0" smtClean="0">
                <a:solidFill>
                  <a:srgbClr val="FF0000"/>
                </a:solidFill>
              </a:rPr>
              <a:t> 1 do 2 cm.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 </a:t>
            </a:r>
            <a:r>
              <a:rPr lang="en-US" dirty="0" err="1" smtClean="0">
                <a:solidFill>
                  <a:srgbClr val="FF0000"/>
                </a:solidFill>
              </a:rPr>
              <a:t>ishrani</a:t>
            </a:r>
            <a:r>
              <a:rPr lang="en-US" dirty="0" smtClean="0">
                <a:solidFill>
                  <a:srgbClr val="FF0000"/>
                </a:solidFill>
              </a:rPr>
              <a:t> se </a:t>
            </a:r>
            <a:r>
              <a:rPr lang="en-US" dirty="0" err="1" smtClean="0">
                <a:solidFill>
                  <a:srgbClr val="FF0000"/>
                </a:solidFill>
              </a:rPr>
              <a:t>koristi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samo</a:t>
            </a:r>
            <a:r>
              <a:rPr lang="en-US" dirty="0" smtClean="0">
                <a:solidFill>
                  <a:srgbClr val="FF0000"/>
                </a:solidFill>
              </a:rPr>
              <a:t> plod </a:t>
            </a:r>
            <a:r>
              <a:rPr lang="en-US" dirty="0" err="1" smtClean="0">
                <a:solidFill>
                  <a:srgbClr val="FF0000"/>
                </a:solidFill>
              </a:rPr>
              <a:t>biljke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jer</a:t>
            </a:r>
            <a:r>
              <a:rPr lang="en-US" dirty="0" smtClean="0">
                <a:solidFill>
                  <a:srgbClr val="FF0000"/>
                </a:solidFill>
              </a:rPr>
              <a:t> se u </a:t>
            </a:r>
            <a:r>
              <a:rPr lang="en-US" dirty="0" err="1" smtClean="0">
                <a:solidFill>
                  <a:srgbClr val="FF0000"/>
                </a:solidFill>
              </a:rPr>
              <a:t>lišću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nalaze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toksični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alkaloidi</a:t>
            </a:r>
            <a:r>
              <a:rPr lang="en-US" dirty="0" smtClean="0">
                <a:solidFill>
                  <a:srgbClr val="FF0000"/>
                </a:solidFill>
              </a:rPr>
              <a:t>. Plod </a:t>
            </a:r>
            <a:r>
              <a:rPr lang="en-US" dirty="0" err="1" smtClean="0">
                <a:solidFill>
                  <a:srgbClr val="FF0000"/>
                </a:solidFill>
              </a:rPr>
              <a:t>paradajza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ima</a:t>
            </a:r>
            <a:r>
              <a:rPr lang="en-US" dirty="0" smtClean="0">
                <a:solidFill>
                  <a:srgbClr val="FF0000"/>
                </a:solidFill>
              </a:rPr>
              <a:t> koru </a:t>
            </a:r>
            <a:r>
              <a:rPr lang="en-US" dirty="0" err="1" smtClean="0">
                <a:solidFill>
                  <a:srgbClr val="FF0000"/>
                </a:solidFill>
              </a:rPr>
              <a:t>koja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štiti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unutrašnju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polu-tečnu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strukturu</a:t>
            </a:r>
            <a:r>
              <a:rPr lang="en-US" dirty="0" smtClean="0">
                <a:solidFill>
                  <a:srgbClr val="FF0000"/>
                </a:solidFill>
              </a:rPr>
              <a:t> u </a:t>
            </a:r>
            <a:r>
              <a:rPr lang="en-US" dirty="0" err="1" smtClean="0">
                <a:solidFill>
                  <a:srgbClr val="FF0000"/>
                </a:solidFill>
              </a:rPr>
              <a:t>kojoj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pliva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seme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paradajza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Mogu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biti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crveni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žuti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narandžasti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zeleni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ljubičasti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ili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braon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boje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Iako</a:t>
            </a:r>
            <a:r>
              <a:rPr lang="en-US" dirty="0" smtClean="0">
                <a:solidFill>
                  <a:srgbClr val="FF0000"/>
                </a:solidFill>
              </a:rPr>
              <a:t> se </a:t>
            </a:r>
            <a:r>
              <a:rPr lang="en-US" dirty="0" err="1" smtClean="0">
                <a:solidFill>
                  <a:srgbClr val="FF0000"/>
                </a:solidFill>
              </a:rPr>
              <a:t>paradajz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botanički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svrstava</a:t>
            </a:r>
            <a:r>
              <a:rPr lang="en-US" dirty="0" smtClean="0">
                <a:solidFill>
                  <a:srgbClr val="FF0000"/>
                </a:solidFill>
              </a:rPr>
              <a:t> u </a:t>
            </a:r>
            <a:r>
              <a:rPr lang="en-US" dirty="0" err="1" smtClean="0">
                <a:solidFill>
                  <a:srgbClr val="FF0000"/>
                </a:solidFill>
              </a:rPr>
              <a:t>voće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tačnije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bobice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zbog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nedovoljne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količine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slasti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kiselkastog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ukusa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err="1" smtClean="0">
                <a:solidFill>
                  <a:srgbClr val="FF0000"/>
                </a:solidFill>
              </a:rPr>
              <a:t>kulinarski</a:t>
            </a:r>
            <a:r>
              <a:rPr lang="en-US" dirty="0" smtClean="0">
                <a:solidFill>
                  <a:srgbClr val="FF0000"/>
                </a:solidFill>
              </a:rPr>
              <a:t> se </a:t>
            </a:r>
            <a:r>
              <a:rPr lang="en-US" dirty="0" err="1" smtClean="0">
                <a:solidFill>
                  <a:srgbClr val="FF0000"/>
                </a:solidFill>
              </a:rPr>
              <a:t>svrstava</a:t>
            </a:r>
            <a:r>
              <a:rPr lang="en-US" dirty="0" smtClean="0">
                <a:solidFill>
                  <a:srgbClr val="FF0000"/>
                </a:solidFill>
              </a:rPr>
              <a:t> u </a:t>
            </a:r>
            <a:r>
              <a:rPr lang="en-US" dirty="0" err="1" smtClean="0">
                <a:solidFill>
                  <a:srgbClr val="FF0000"/>
                </a:solidFill>
              </a:rPr>
              <a:t>povrće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najčešće</a:t>
            </a:r>
            <a:r>
              <a:rPr lang="en-US" dirty="0" smtClean="0">
                <a:solidFill>
                  <a:srgbClr val="FF0000"/>
                </a:solidFill>
              </a:rPr>
              <a:t> se </a:t>
            </a:r>
            <a:r>
              <a:rPr lang="en-US" dirty="0" err="1" smtClean="0">
                <a:solidFill>
                  <a:srgbClr val="FF0000"/>
                </a:solidFill>
              </a:rPr>
              <a:t>služi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kao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salata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koristi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kuvanju</a:t>
            </a:r>
            <a:r>
              <a:rPr lang="en-US" dirty="0" smtClean="0">
                <a:solidFill>
                  <a:srgbClr val="FF0000"/>
                </a:solidFill>
              </a:rPr>
              <a:t>, a ne </a:t>
            </a:r>
            <a:r>
              <a:rPr lang="en-US" dirty="0" err="1" smtClean="0">
                <a:solidFill>
                  <a:srgbClr val="FF0000"/>
                </a:solidFill>
              </a:rPr>
              <a:t>kao</a:t>
            </a:r>
            <a:r>
              <a:rPr lang="en-US" dirty="0" smtClean="0">
                <a:solidFill>
                  <a:srgbClr val="FF0000"/>
                </a:solidFill>
              </a:rPr>
              <a:t> desert, </a:t>
            </a:r>
            <a:r>
              <a:rPr lang="en-US" dirty="0" err="1" smtClean="0">
                <a:solidFill>
                  <a:srgbClr val="FF0000"/>
                </a:solidFill>
              </a:rPr>
              <a:t>što</a:t>
            </a:r>
            <a:r>
              <a:rPr lang="en-US" dirty="0" smtClean="0">
                <a:solidFill>
                  <a:srgbClr val="FF0000"/>
                </a:solidFill>
              </a:rPr>
              <a:t> je </a:t>
            </a:r>
            <a:r>
              <a:rPr lang="en-US" dirty="0" err="1" smtClean="0">
                <a:solidFill>
                  <a:srgbClr val="FF0000"/>
                </a:solidFill>
              </a:rPr>
              <a:t>najčešće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slučaj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voćem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29000" y="914400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i="1" dirty="0"/>
              <a:t>(</a:t>
            </a:r>
            <a:r>
              <a:rPr lang="la-Latn" i="1" dirty="0"/>
              <a:t>Solanum lycopersicum</a:t>
            </a:r>
            <a:r>
              <a:rPr lang="en-US" dirty="0"/>
              <a:t> L.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37659">
            <a:off x="195481" y="281777"/>
            <a:ext cx="1957152" cy="1512699"/>
          </a:xfrm>
          <a:prstGeom prst="rect">
            <a:avLst/>
          </a:prstGeom>
        </p:spPr>
      </p:pic>
      <p:pic>
        <p:nvPicPr>
          <p:cNvPr id="6" name="Picture 5" descr="paradajz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76800"/>
            <a:ext cx="2352675" cy="1733550"/>
          </a:xfrm>
          <a:prstGeom prst="rect">
            <a:avLst/>
          </a:prstGeom>
        </p:spPr>
      </p:pic>
      <p:pic>
        <p:nvPicPr>
          <p:cNvPr id="7" name="Picture 6" descr="antioksidans-paradajz-1328585176-975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200400"/>
            <a:ext cx="2286000" cy="1676400"/>
          </a:xfrm>
          <a:prstGeom prst="rect">
            <a:avLst/>
          </a:prstGeom>
        </p:spPr>
      </p:pic>
      <p:pic>
        <p:nvPicPr>
          <p:cNvPr id="8" name="Picture 7" descr="Paradajz-ADONIS-100-semenki_slika_O_533567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0"/>
            <a:ext cx="1566903" cy="1828800"/>
          </a:xfrm>
          <a:prstGeom prst="rect">
            <a:avLst/>
          </a:prstGeom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2400" y="5829300"/>
            <a:ext cx="137160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fotka4479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04801" y="3393948"/>
            <a:ext cx="3986462" cy="2930652"/>
          </a:xfrm>
        </p:spPr>
      </p:pic>
      <p:pic>
        <p:nvPicPr>
          <p:cNvPr id="8" name="Content Placeholder 7" descr="lubenice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419600" y="457200"/>
            <a:ext cx="3657600" cy="238298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762000" y="533400"/>
            <a:ext cx="3352800" cy="2362200"/>
          </a:xfrm>
        </p:spPr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</a:rPr>
              <a:t>Temperatura</a:t>
            </a:r>
            <a:r>
              <a:rPr lang="en-US" sz="1200" dirty="0" smtClean="0">
                <a:solidFill>
                  <a:schemeClr val="tx1"/>
                </a:solidFill>
              </a:rPr>
              <a:t> – </a:t>
            </a:r>
            <a:r>
              <a:rPr lang="en-US" sz="1200" dirty="0" err="1" smtClean="0">
                <a:solidFill>
                  <a:schemeClr val="tx1"/>
                </a:solidFill>
              </a:rPr>
              <a:t>Tikve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su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toploljubive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biljke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kojima</a:t>
            </a:r>
            <a:r>
              <a:rPr lang="en-US" sz="1200" dirty="0" smtClean="0">
                <a:solidFill>
                  <a:schemeClr val="tx1"/>
                </a:solidFill>
              </a:rPr>
              <a:t> je </a:t>
            </a:r>
            <a:r>
              <a:rPr lang="en-US" sz="1200" dirty="0" err="1" smtClean="0">
                <a:solidFill>
                  <a:schemeClr val="tx1"/>
                </a:solidFill>
              </a:rPr>
              <a:t>za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klijanje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i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nicanje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potrebna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temperatura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iznad</a:t>
            </a:r>
            <a:r>
              <a:rPr lang="en-US" sz="1200" dirty="0" smtClean="0">
                <a:solidFill>
                  <a:schemeClr val="tx1"/>
                </a:solidFill>
              </a:rPr>
              <a:t> 12°C. </a:t>
            </a:r>
            <a:r>
              <a:rPr lang="en-US" sz="1200" dirty="0" err="1" smtClean="0">
                <a:solidFill>
                  <a:schemeClr val="tx1"/>
                </a:solidFill>
              </a:rPr>
              <a:t>Optimalna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temperatur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za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rast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i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razviće</a:t>
            </a:r>
            <a:r>
              <a:rPr lang="en-US" sz="1200" dirty="0" smtClean="0">
                <a:solidFill>
                  <a:schemeClr val="tx1"/>
                </a:solidFill>
              </a:rPr>
              <a:t> je u </a:t>
            </a:r>
            <a:r>
              <a:rPr lang="en-US" sz="1200" dirty="0" err="1" smtClean="0">
                <a:solidFill>
                  <a:schemeClr val="tx1"/>
                </a:solidFill>
              </a:rPr>
              <a:t>granicama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između</a:t>
            </a:r>
            <a:r>
              <a:rPr lang="en-US" sz="1200" dirty="0" smtClean="0">
                <a:solidFill>
                  <a:schemeClr val="tx1"/>
                </a:solidFill>
              </a:rPr>
              <a:t> 25 </a:t>
            </a:r>
            <a:r>
              <a:rPr lang="en-US" sz="1200" dirty="0" err="1" smtClean="0">
                <a:solidFill>
                  <a:schemeClr val="tx1"/>
                </a:solidFill>
              </a:rPr>
              <a:t>i</a:t>
            </a:r>
            <a:r>
              <a:rPr lang="en-US" sz="1200" dirty="0" smtClean="0">
                <a:solidFill>
                  <a:schemeClr val="tx1"/>
                </a:solidFill>
              </a:rPr>
              <a:t> 30°C. Pad temperature </a:t>
            </a:r>
            <a:r>
              <a:rPr lang="en-US" sz="1200" dirty="0" err="1" smtClean="0">
                <a:solidFill>
                  <a:schemeClr val="tx1"/>
                </a:solidFill>
              </a:rPr>
              <a:t>ispod</a:t>
            </a:r>
            <a:r>
              <a:rPr lang="en-US" sz="1200" dirty="0" smtClean="0">
                <a:solidFill>
                  <a:schemeClr val="tx1"/>
                </a:solidFill>
              </a:rPr>
              <a:t> 5°C, </a:t>
            </a:r>
            <a:r>
              <a:rPr lang="en-US" sz="1200" dirty="0" err="1" smtClean="0">
                <a:solidFill>
                  <a:schemeClr val="tx1"/>
                </a:solidFill>
              </a:rPr>
              <a:t>kao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i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jako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kolebanje</a:t>
            </a:r>
            <a:r>
              <a:rPr lang="en-US" sz="1200" dirty="0" smtClean="0">
                <a:solidFill>
                  <a:schemeClr val="tx1"/>
                </a:solidFill>
              </a:rPr>
              <a:t> temperature </a:t>
            </a:r>
            <a:r>
              <a:rPr lang="en-US" sz="1200" dirty="0" err="1" smtClean="0">
                <a:solidFill>
                  <a:schemeClr val="tx1"/>
                </a:solidFill>
              </a:rPr>
              <a:t>utiču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vrlo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nepovoljno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na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njihov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razvoj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i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plodonošenje</a:t>
            </a:r>
            <a:r>
              <a:rPr lang="en-US" sz="1200" dirty="0" smtClean="0">
                <a:solidFill>
                  <a:schemeClr val="tx1"/>
                </a:solidFill>
              </a:rPr>
              <a:t>. </a:t>
            </a:r>
            <a:r>
              <a:rPr lang="en-US" sz="1200" dirty="0" err="1" smtClean="0">
                <a:solidFill>
                  <a:schemeClr val="tx1"/>
                </a:solidFill>
              </a:rPr>
              <a:t>Slabi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mrazevi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i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slane</a:t>
            </a:r>
            <a:r>
              <a:rPr lang="en-US" sz="1200" dirty="0" smtClean="0">
                <a:solidFill>
                  <a:schemeClr val="tx1"/>
                </a:solidFill>
              </a:rPr>
              <a:t> u </a:t>
            </a:r>
            <a:r>
              <a:rPr lang="en-US" sz="1200" dirty="0" err="1" smtClean="0">
                <a:solidFill>
                  <a:schemeClr val="tx1"/>
                </a:solidFill>
              </a:rPr>
              <a:t>proleće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mogu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potpuno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da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unište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mlade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biljke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419600" y="3048000"/>
            <a:ext cx="3733800" cy="3810000"/>
          </a:xfrm>
        </p:spPr>
        <p:txBody>
          <a:bodyPr/>
          <a:lstStyle/>
          <a:p>
            <a:r>
              <a:rPr lang="en-US" sz="1200" dirty="0" err="1" smtClean="0">
                <a:solidFill>
                  <a:schemeClr val="tx1"/>
                </a:solidFill>
              </a:rPr>
              <a:t>Zalivanje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i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voda</a:t>
            </a:r>
            <a:r>
              <a:rPr lang="en-US" sz="1200" dirty="0" smtClean="0">
                <a:solidFill>
                  <a:schemeClr val="tx1"/>
                </a:solidFill>
              </a:rPr>
              <a:t> – </a:t>
            </a:r>
            <a:r>
              <a:rPr lang="en-US" sz="1200" dirty="0" err="1" smtClean="0">
                <a:solidFill>
                  <a:schemeClr val="tx1"/>
                </a:solidFill>
              </a:rPr>
              <a:t>Tikve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imaju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velike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potrebe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za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vlagom</a:t>
            </a:r>
            <a:r>
              <a:rPr lang="en-US" sz="1200" dirty="0" smtClean="0">
                <a:solidFill>
                  <a:schemeClr val="tx1"/>
                </a:solidFill>
              </a:rPr>
              <a:t>, </a:t>
            </a:r>
            <a:r>
              <a:rPr lang="en-US" sz="1200" dirty="0" err="1" smtClean="0">
                <a:solidFill>
                  <a:schemeClr val="tx1"/>
                </a:solidFill>
              </a:rPr>
              <a:t>jer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razvijaju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veliku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Iisnu</a:t>
            </a:r>
            <a:r>
              <a:rPr lang="en-US" sz="1200" dirty="0" smtClean="0">
                <a:solidFill>
                  <a:schemeClr val="tx1"/>
                </a:solidFill>
              </a:rPr>
              <a:t> (</a:t>
            </a:r>
            <a:r>
              <a:rPr lang="en-US" sz="1200" dirty="0" err="1" smtClean="0">
                <a:solidFill>
                  <a:schemeClr val="tx1"/>
                </a:solidFill>
              </a:rPr>
              <a:t>transpiracionu</a:t>
            </a:r>
            <a:r>
              <a:rPr lang="en-US" sz="1200" dirty="0" smtClean="0">
                <a:solidFill>
                  <a:schemeClr val="tx1"/>
                </a:solidFill>
              </a:rPr>
              <a:t>) </a:t>
            </a:r>
            <a:r>
              <a:rPr lang="en-US" sz="1200" dirty="0" err="1" smtClean="0">
                <a:solidFill>
                  <a:schemeClr val="tx1"/>
                </a:solidFill>
              </a:rPr>
              <a:t>površinu</a:t>
            </a:r>
            <a:r>
              <a:rPr lang="en-US" sz="1200" dirty="0" smtClean="0">
                <a:solidFill>
                  <a:schemeClr val="tx1"/>
                </a:solidFill>
              </a:rPr>
              <a:t>, </a:t>
            </a:r>
            <a:r>
              <a:rPr lang="en-US" sz="1200" dirty="0" err="1" smtClean="0">
                <a:solidFill>
                  <a:schemeClr val="tx1"/>
                </a:solidFill>
              </a:rPr>
              <a:t>ali</a:t>
            </a:r>
            <a:r>
              <a:rPr lang="en-US" sz="1200" dirty="0" smtClean="0">
                <a:solidFill>
                  <a:schemeClr val="tx1"/>
                </a:solidFill>
              </a:rPr>
              <a:t> ne </a:t>
            </a:r>
            <a:r>
              <a:rPr lang="en-US" sz="1200" dirty="0" err="1" smtClean="0">
                <a:solidFill>
                  <a:schemeClr val="tx1"/>
                </a:solidFill>
              </a:rPr>
              <a:t>podnose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ni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suviše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vlažnu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sredinu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Tip </a:t>
            </a:r>
            <a:r>
              <a:rPr lang="en-US" sz="1200" dirty="0" err="1" smtClean="0">
                <a:solidFill>
                  <a:schemeClr val="tx1"/>
                </a:solidFill>
              </a:rPr>
              <a:t>zemljišta</a:t>
            </a:r>
            <a:r>
              <a:rPr lang="en-US" sz="1200" dirty="0" smtClean="0">
                <a:solidFill>
                  <a:schemeClr val="tx1"/>
                </a:solidFill>
              </a:rPr>
              <a:t> – </a:t>
            </a:r>
            <a:r>
              <a:rPr lang="en-US" sz="1200" dirty="0" err="1" smtClean="0">
                <a:solidFill>
                  <a:schemeClr val="tx1"/>
                </a:solidFill>
              </a:rPr>
              <a:t>Tikve</a:t>
            </a:r>
            <a:r>
              <a:rPr lang="en-US" sz="1200" dirty="0" smtClean="0">
                <a:solidFill>
                  <a:schemeClr val="tx1"/>
                </a:solidFill>
              </a:rPr>
              <a:t>, </a:t>
            </a:r>
            <a:r>
              <a:rPr lang="en-US" sz="1200" dirty="0" err="1" smtClean="0">
                <a:solidFill>
                  <a:schemeClr val="tx1"/>
                </a:solidFill>
              </a:rPr>
              <a:t>posebno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povrtarske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tikvice</a:t>
            </a:r>
            <a:r>
              <a:rPr lang="en-US" sz="1200" dirty="0" smtClean="0">
                <a:solidFill>
                  <a:schemeClr val="tx1"/>
                </a:solidFill>
              </a:rPr>
              <a:t>, </a:t>
            </a:r>
            <a:r>
              <a:rPr lang="en-US" sz="1200" dirty="0" err="1" smtClean="0">
                <a:solidFill>
                  <a:schemeClr val="tx1"/>
                </a:solidFill>
              </a:rPr>
              <a:t>najbolje</a:t>
            </a:r>
            <a:r>
              <a:rPr lang="en-US" sz="1200" dirty="0" smtClean="0">
                <a:solidFill>
                  <a:schemeClr val="tx1"/>
                </a:solidFill>
              </a:rPr>
              <a:t> se </a:t>
            </a:r>
            <a:r>
              <a:rPr lang="en-US" sz="1200" dirty="0" err="1" smtClean="0">
                <a:solidFill>
                  <a:schemeClr val="tx1"/>
                </a:solidFill>
              </a:rPr>
              <a:t>razvijaju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na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dubokom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i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strukturnom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zemljištu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tipa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čemozema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i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aluvijuma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1200" dirty="0" err="1" smtClean="0">
                <a:solidFill>
                  <a:schemeClr val="tx1"/>
                </a:solidFill>
              </a:rPr>
              <a:t>Sadnja</a:t>
            </a:r>
            <a:r>
              <a:rPr lang="en-US" sz="1200" dirty="0" smtClean="0">
                <a:solidFill>
                  <a:schemeClr val="tx1"/>
                </a:solidFill>
              </a:rPr>
              <a:t> se </a:t>
            </a:r>
            <a:r>
              <a:rPr lang="en-US" sz="1200" dirty="0" err="1" smtClean="0">
                <a:solidFill>
                  <a:schemeClr val="tx1"/>
                </a:solidFill>
              </a:rPr>
              <a:t>obavlja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krajem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marta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ili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početkom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aprila</a:t>
            </a:r>
            <a:r>
              <a:rPr lang="en-US" sz="1200" dirty="0" smtClean="0">
                <a:solidFill>
                  <a:schemeClr val="tx1"/>
                </a:solidFill>
              </a:rPr>
              <a:t>. </a:t>
            </a:r>
            <a:r>
              <a:rPr lang="en-US" sz="1200" dirty="0" err="1" smtClean="0">
                <a:solidFill>
                  <a:schemeClr val="tx1"/>
                </a:solidFill>
              </a:rPr>
              <a:t>Krajem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aprila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obavlja</a:t>
            </a:r>
            <a:r>
              <a:rPr lang="en-US" sz="1200" dirty="0" smtClean="0">
                <a:solidFill>
                  <a:schemeClr val="tx1"/>
                </a:solidFill>
              </a:rPr>
              <a:t> se </a:t>
            </a:r>
            <a:r>
              <a:rPr lang="en-US" sz="1200" dirty="0" err="1" smtClean="0">
                <a:solidFill>
                  <a:schemeClr val="tx1"/>
                </a:solidFill>
              </a:rPr>
              <a:t>intenzivnije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provetravanje</a:t>
            </a:r>
            <a:r>
              <a:rPr lang="en-US" sz="1200" dirty="0" smtClean="0">
                <a:solidFill>
                  <a:schemeClr val="tx1"/>
                </a:solidFill>
              </a:rPr>
              <a:t>, a </a:t>
            </a:r>
            <a:r>
              <a:rPr lang="en-US" sz="1200" dirty="0" err="1" smtClean="0">
                <a:solidFill>
                  <a:schemeClr val="tx1"/>
                </a:solidFill>
              </a:rPr>
              <a:t>izmedu</a:t>
            </a:r>
            <a:r>
              <a:rPr lang="en-US" sz="1200" dirty="0" smtClean="0">
                <a:solidFill>
                  <a:schemeClr val="tx1"/>
                </a:solidFill>
              </a:rPr>
              <a:t> 5. </a:t>
            </a:r>
            <a:r>
              <a:rPr lang="en-US" sz="1200" dirty="0" err="1" smtClean="0">
                <a:solidFill>
                  <a:schemeClr val="tx1"/>
                </a:solidFill>
              </a:rPr>
              <a:t>i</a:t>
            </a:r>
            <a:r>
              <a:rPr lang="en-US" sz="1200" dirty="0" smtClean="0">
                <a:solidFill>
                  <a:schemeClr val="tx1"/>
                </a:solidFill>
              </a:rPr>
              <a:t> 10. </a:t>
            </a:r>
            <a:r>
              <a:rPr lang="en-US" sz="1200" dirty="0" err="1" smtClean="0">
                <a:solidFill>
                  <a:schemeClr val="tx1"/>
                </a:solidFill>
              </a:rPr>
              <a:t>maja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folija</a:t>
            </a:r>
            <a:r>
              <a:rPr lang="en-US" sz="1200" dirty="0" smtClean="0">
                <a:solidFill>
                  <a:schemeClr val="tx1"/>
                </a:solidFill>
              </a:rPr>
              <a:t> se </a:t>
            </a:r>
            <a:r>
              <a:rPr lang="en-US" sz="1200" dirty="0" err="1" smtClean="0">
                <a:solidFill>
                  <a:schemeClr val="tx1"/>
                </a:solidFill>
              </a:rPr>
              <a:t>skida</a:t>
            </a:r>
            <a:r>
              <a:rPr lang="en-US" sz="1200" dirty="0" smtClean="0">
                <a:solidFill>
                  <a:schemeClr val="tx1"/>
                </a:solidFill>
              </a:rPr>
              <a:t> (</a:t>
            </a:r>
            <a:r>
              <a:rPr lang="en-US" sz="1200" dirty="0" err="1" smtClean="0">
                <a:solidFill>
                  <a:schemeClr val="tx1"/>
                </a:solidFill>
              </a:rPr>
              <a:t>što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zavisi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od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spoljašnje</a:t>
            </a:r>
            <a:r>
              <a:rPr lang="en-US" sz="1200" dirty="0" smtClean="0">
                <a:solidFill>
                  <a:schemeClr val="tx1"/>
                </a:solidFill>
              </a:rPr>
              <a:t> temperature). </a:t>
            </a:r>
            <a:r>
              <a:rPr lang="en-US" sz="1200" dirty="0" err="1" smtClean="0">
                <a:solidFill>
                  <a:schemeClr val="tx1"/>
                </a:solidFill>
              </a:rPr>
              <a:t>Berba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počinje</a:t>
            </a:r>
            <a:r>
              <a:rPr lang="en-US" sz="1200" dirty="0" smtClean="0">
                <a:solidFill>
                  <a:schemeClr val="tx1"/>
                </a:solidFill>
              </a:rPr>
              <a:t> u </a:t>
            </a:r>
            <a:r>
              <a:rPr lang="en-US" sz="1200" dirty="0" err="1" smtClean="0">
                <a:solidFill>
                  <a:schemeClr val="tx1"/>
                </a:solidFill>
              </a:rPr>
              <a:t>drugoj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polovini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maja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i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traje</a:t>
            </a:r>
            <a:r>
              <a:rPr lang="en-US" sz="1200" dirty="0" smtClean="0">
                <a:solidFill>
                  <a:schemeClr val="tx1"/>
                </a:solidFill>
              </a:rPr>
              <a:t> do </a:t>
            </a:r>
            <a:r>
              <a:rPr lang="en-US" sz="1200" dirty="0" err="1" smtClean="0">
                <a:solidFill>
                  <a:schemeClr val="tx1"/>
                </a:solidFill>
              </a:rPr>
              <a:t>kraja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jula</a:t>
            </a:r>
            <a:r>
              <a:rPr lang="en-US" sz="1200" dirty="0" smtClean="0">
                <a:solidFill>
                  <a:schemeClr val="tx1"/>
                </a:solidFill>
              </a:rPr>
              <a:t>. </a:t>
            </a:r>
            <a:r>
              <a:rPr lang="en-US" sz="1200" dirty="0" err="1" smtClean="0">
                <a:solidFill>
                  <a:schemeClr val="tx1"/>
                </a:solidFill>
              </a:rPr>
              <a:t>Berba</a:t>
            </a:r>
            <a:r>
              <a:rPr lang="en-US" sz="1200" dirty="0" smtClean="0">
                <a:solidFill>
                  <a:schemeClr val="tx1"/>
                </a:solidFill>
              </a:rPr>
              <a:t> se </a:t>
            </a:r>
            <a:r>
              <a:rPr lang="en-US" sz="1200" dirty="0" err="1" smtClean="0">
                <a:solidFill>
                  <a:schemeClr val="tx1"/>
                </a:solidFill>
              </a:rPr>
              <a:t>obavlja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svaki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ili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svaki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drugi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dan</a:t>
            </a:r>
            <a:r>
              <a:rPr lang="en-US" sz="1200" dirty="0" smtClean="0">
                <a:solidFill>
                  <a:schemeClr val="tx1"/>
                </a:solidFill>
              </a:rPr>
              <a:t>, a </a:t>
            </a:r>
            <a:r>
              <a:rPr lang="en-US" sz="1200" dirty="0" err="1" smtClean="0">
                <a:solidFill>
                  <a:schemeClr val="tx1"/>
                </a:solidFill>
              </a:rPr>
              <a:t>prinos</a:t>
            </a:r>
            <a:r>
              <a:rPr lang="en-US" sz="1200" dirty="0" smtClean="0">
                <a:solidFill>
                  <a:schemeClr val="tx1"/>
                </a:solidFill>
              </a:rPr>
              <a:t> se </a:t>
            </a:r>
            <a:r>
              <a:rPr lang="en-US" sz="1200" dirty="0" err="1" smtClean="0">
                <a:solidFill>
                  <a:schemeClr val="tx1"/>
                </a:solidFill>
              </a:rPr>
              <a:t>kreće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od</a:t>
            </a:r>
            <a:r>
              <a:rPr lang="en-US" sz="1200" dirty="0" smtClean="0">
                <a:solidFill>
                  <a:schemeClr val="tx1"/>
                </a:solidFill>
              </a:rPr>
              <a:t> 4—5 kg/m2.</a:t>
            </a:r>
          </a:p>
          <a:p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4419600"/>
            <a:ext cx="6172200" cy="2053590"/>
          </a:xfrm>
        </p:spPr>
        <p:txBody>
          <a:bodyPr>
            <a:normAutofit/>
          </a:bodyPr>
          <a:lstStyle/>
          <a:p>
            <a:pPr algn="ctr"/>
            <a:r>
              <a:rPr lang="en-US" sz="1800" dirty="0" err="1" smtClean="0"/>
              <a:t>Tikvice</a:t>
            </a:r>
            <a:r>
              <a:rPr lang="en-US" sz="1800" dirty="0" smtClean="0"/>
              <a:t> </a:t>
            </a:r>
            <a:r>
              <a:rPr lang="en-US" sz="1800" dirty="0" err="1" smtClean="0"/>
              <a:t>su</a:t>
            </a:r>
            <a:r>
              <a:rPr lang="en-US" sz="1800" dirty="0" smtClean="0"/>
              <a:t> </a:t>
            </a:r>
            <a:r>
              <a:rPr lang="en-US" sz="1800" dirty="0" err="1" smtClean="0"/>
              <a:t>iz</a:t>
            </a:r>
            <a:r>
              <a:rPr lang="en-US" sz="1800" dirty="0" smtClean="0"/>
              <a:t> </a:t>
            </a:r>
            <a:r>
              <a:rPr lang="en-US" sz="1800" dirty="0" err="1" smtClean="0"/>
              <a:t>iste</a:t>
            </a:r>
            <a:r>
              <a:rPr lang="en-US" sz="1800" dirty="0" smtClean="0"/>
              <a:t> </a:t>
            </a:r>
            <a:r>
              <a:rPr lang="en-US" sz="1800" dirty="0" err="1" smtClean="0"/>
              <a:t>porodice</a:t>
            </a:r>
            <a:r>
              <a:rPr lang="en-US" sz="1800" dirty="0" smtClean="0"/>
              <a:t> </a:t>
            </a:r>
            <a:r>
              <a:rPr lang="en-US" sz="1800" dirty="0" err="1" smtClean="0"/>
              <a:t>kao</a:t>
            </a:r>
            <a:r>
              <a:rPr lang="en-US" sz="1800" dirty="0" smtClean="0"/>
              <a:t> </a:t>
            </a:r>
            <a:r>
              <a:rPr lang="en-US" sz="1800" dirty="0" err="1" smtClean="0"/>
              <a:t>lubenica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krastavac</a:t>
            </a:r>
            <a:r>
              <a:rPr lang="en-US" sz="1800" dirty="0" smtClean="0"/>
              <a:t>. U </a:t>
            </a:r>
            <a:r>
              <a:rPr lang="en-US" sz="1800" dirty="0" err="1" smtClean="0"/>
              <a:t>kulinarstvu</a:t>
            </a:r>
            <a:r>
              <a:rPr lang="en-US" sz="1800" dirty="0" smtClean="0"/>
              <a:t> se </a:t>
            </a:r>
            <a:r>
              <a:rPr lang="en-US" sz="1800" dirty="0" err="1" smtClean="0"/>
              <a:t>najčešće</a:t>
            </a:r>
            <a:r>
              <a:rPr lang="en-US" sz="1800" dirty="0" smtClean="0"/>
              <a:t> </a:t>
            </a:r>
            <a:r>
              <a:rPr lang="en-US" sz="1800" dirty="0" err="1" smtClean="0"/>
              <a:t>pripremaju</a:t>
            </a:r>
            <a:r>
              <a:rPr lang="en-US" sz="1800" dirty="0" smtClean="0"/>
              <a:t> </a:t>
            </a:r>
            <a:r>
              <a:rPr lang="en-US" sz="1800" dirty="0" err="1" smtClean="0"/>
              <a:t>kao</a:t>
            </a:r>
            <a:r>
              <a:rPr lang="en-US" sz="1800" dirty="0" smtClean="0"/>
              <a:t> </a:t>
            </a:r>
            <a:r>
              <a:rPr lang="en-US" sz="1800" dirty="0" err="1" smtClean="0"/>
              <a:t>varivo</a:t>
            </a:r>
            <a:r>
              <a:rPr lang="en-US" sz="1800" dirty="0" smtClean="0"/>
              <a:t>, u </a:t>
            </a:r>
            <a:r>
              <a:rPr lang="en-US" sz="1800" dirty="0" err="1" smtClean="0"/>
              <a:t>supama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čorbama</a:t>
            </a:r>
            <a:r>
              <a:rPr lang="en-US" sz="1800" dirty="0" smtClean="0"/>
              <a:t>, </a:t>
            </a:r>
            <a:r>
              <a:rPr lang="en-US" sz="1800" dirty="0" err="1" smtClean="0"/>
              <a:t>punjene</a:t>
            </a:r>
            <a:r>
              <a:rPr lang="en-US" sz="1800" dirty="0" smtClean="0"/>
              <a:t>, </a:t>
            </a:r>
            <a:r>
              <a:rPr lang="en-US" sz="1800" dirty="0" err="1" smtClean="0"/>
              <a:t>pečene</a:t>
            </a:r>
            <a:r>
              <a:rPr lang="en-US" sz="1800" dirty="0" smtClean="0"/>
              <a:t> </a:t>
            </a:r>
            <a:r>
              <a:rPr lang="en-US" sz="1800" dirty="0" err="1" smtClean="0"/>
              <a:t>na</a:t>
            </a:r>
            <a:r>
              <a:rPr lang="en-US" sz="1800" dirty="0" smtClean="0"/>
              <a:t> </a:t>
            </a:r>
            <a:r>
              <a:rPr lang="en-US" sz="1800" dirty="0" err="1" smtClean="0"/>
              <a:t>roštilju</a:t>
            </a:r>
            <a:r>
              <a:rPr lang="en-US" sz="1800" dirty="0" smtClean="0"/>
              <a:t>, </a:t>
            </a:r>
            <a:r>
              <a:rPr lang="en-US" sz="1800" dirty="0" err="1" smtClean="0"/>
              <a:t>kuvane</a:t>
            </a:r>
            <a:r>
              <a:rPr lang="en-US" sz="1800" dirty="0" smtClean="0"/>
              <a:t> </a:t>
            </a:r>
            <a:r>
              <a:rPr lang="en-US" sz="1800" dirty="0" err="1" smtClean="0"/>
              <a:t>na</a:t>
            </a:r>
            <a:r>
              <a:rPr lang="en-US" sz="1800" dirty="0" smtClean="0"/>
              <a:t> </a:t>
            </a:r>
            <a:r>
              <a:rPr lang="en-US" sz="1800" dirty="0" err="1" smtClean="0"/>
              <a:t>pari</a:t>
            </a:r>
            <a:r>
              <a:rPr lang="en-US" sz="1800" dirty="0" smtClean="0"/>
              <a:t>, u </a:t>
            </a:r>
            <a:r>
              <a:rPr lang="en-US" sz="1800" dirty="0" err="1" smtClean="0"/>
              <a:t>salatama</a:t>
            </a:r>
            <a:r>
              <a:rPr lang="en-US" sz="1800" dirty="0" smtClean="0"/>
              <a:t>, a </a:t>
            </a:r>
            <a:r>
              <a:rPr lang="en-US" sz="1800" dirty="0" err="1" smtClean="0"/>
              <a:t>koriste</a:t>
            </a:r>
            <a:r>
              <a:rPr lang="en-US" sz="1800" dirty="0" smtClean="0"/>
              <a:t> se </a:t>
            </a:r>
            <a:r>
              <a:rPr lang="en-US" sz="1800" dirty="0" err="1" smtClean="0"/>
              <a:t>čak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u </a:t>
            </a:r>
            <a:r>
              <a:rPr lang="en-US" sz="1800" dirty="0" err="1" smtClean="0"/>
              <a:t>pripremi</a:t>
            </a:r>
            <a:r>
              <a:rPr lang="en-US" sz="1800" dirty="0" smtClean="0"/>
              <a:t> pita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kolača</a:t>
            </a:r>
            <a:r>
              <a:rPr lang="en-US" sz="1800" dirty="0" smtClean="0"/>
              <a:t>.</a:t>
            </a:r>
            <a:br>
              <a:rPr lang="en-US" sz="1800" dirty="0" smtClean="0"/>
            </a:br>
            <a:endParaRPr lang="en-US" sz="1800" dirty="0"/>
          </a:p>
        </p:txBody>
      </p:sp>
      <p:pic>
        <p:nvPicPr>
          <p:cNvPr id="4" name="Picture 3" descr="tikvi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04800"/>
            <a:ext cx="6705600" cy="39772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543800" cy="1782762"/>
          </a:xfrm>
        </p:spPr>
        <p:txBody>
          <a:bodyPr>
            <a:noAutofit/>
          </a:bodyPr>
          <a:lstStyle/>
          <a:p>
            <a:pPr algn="ctr"/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Hranljivi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sastojci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iz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tikvica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imaju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brojna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povoljna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dejstva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na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zdravlje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magnezijum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pomaže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u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snižavanju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pritiska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vitamini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C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sprečavaju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razvoj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ateroskleroze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hranljiva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vlakna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utiču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na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snižavanje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holesterola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kao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na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čišćenje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toksina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iz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debelog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creva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b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Tikvice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su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dobar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izvor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vitamina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C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A,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mangana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kalijuma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bakra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magnezijuma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fosfora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selena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hranljivih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vlakana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folata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accent1">
                    <a:lumMod val="75000"/>
                  </a:schemeClr>
                </a:solidFill>
              </a:rPr>
              <a:t>riboflavina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b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Content Placeholder 4" descr="tikvic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800" y="3429000"/>
            <a:ext cx="5181600" cy="3285338"/>
          </a:xfrm>
        </p:spPr>
      </p:pic>
      <p:pic>
        <p:nvPicPr>
          <p:cNvPr id="6" name="Content Placeholder 5" descr="zdravljehranatikvice1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3657600" y="2209800"/>
            <a:ext cx="5132890" cy="2696786"/>
          </a:xfr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400800" y="6324600"/>
          <a:ext cx="2209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Sonja </a:t>
                      </a:r>
                      <a:r>
                        <a:rPr lang="en-US" dirty="0" err="1" smtClean="0"/>
                        <a:t>Luki</a:t>
                      </a:r>
                      <a:r>
                        <a:rPr lang="sr-Latn-RS" dirty="0" smtClean="0"/>
                        <a:t>ć</a:t>
                      </a:r>
                      <a:r>
                        <a:rPr lang="sr-Latn-RS" baseline="0" dirty="0" smtClean="0"/>
                        <a:t>  IV</a:t>
                      </a:r>
                      <a:r>
                        <a:rPr lang="sr-Latn-RS" sz="1000" baseline="0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26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0"/>
            <a:ext cx="8572500" cy="5705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paradajz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2417" r="22417"/>
          <a:stretch>
            <a:fillRect/>
          </a:stretch>
        </p:blipFill>
        <p:spPr>
          <a:xfrm>
            <a:off x="0" y="0"/>
            <a:ext cx="6172200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0200" y="838200"/>
            <a:ext cx="3276600" cy="6019800"/>
          </a:xfrm>
        </p:spPr>
        <p:txBody>
          <a:bodyPr/>
          <a:lstStyle/>
          <a:p>
            <a:r>
              <a:rPr lang="en-US" sz="2000" dirty="0" smtClean="0"/>
              <a:t> </a:t>
            </a:r>
            <a:r>
              <a:rPr lang="en-US" sz="2000" b="1" dirty="0" smtClean="0"/>
              <a:t>KORIŠĆENJE</a:t>
            </a:r>
          </a:p>
          <a:p>
            <a:r>
              <a:rPr lang="en-US" sz="2000" dirty="0" err="1" smtClean="0"/>
              <a:t>Paradajz</a:t>
            </a:r>
            <a:r>
              <a:rPr lang="en-US" sz="2000" dirty="0" smtClean="0"/>
              <a:t> se u </a:t>
            </a:r>
            <a:r>
              <a:rPr lang="en-US" sz="2000" dirty="0" err="1" smtClean="0"/>
              <a:t>ishrani</a:t>
            </a:r>
            <a:r>
              <a:rPr lang="en-US" sz="2000" dirty="0" smtClean="0"/>
              <a:t> </a:t>
            </a:r>
            <a:r>
              <a:rPr lang="en-US" sz="2000" dirty="0" err="1" smtClean="0"/>
              <a:t>koristi</a:t>
            </a:r>
            <a:r>
              <a:rPr lang="en-US" sz="2000" dirty="0" smtClean="0"/>
              <a:t> </a:t>
            </a:r>
            <a:r>
              <a:rPr lang="en-US" sz="2000" dirty="0" err="1" smtClean="0"/>
              <a:t>svež</a:t>
            </a:r>
            <a:r>
              <a:rPr lang="en-US" sz="2000" dirty="0" smtClean="0"/>
              <a:t> </a:t>
            </a:r>
            <a:r>
              <a:rPr lang="en-US" sz="2000" dirty="0" err="1" smtClean="0"/>
              <a:t>kao</a:t>
            </a:r>
            <a:r>
              <a:rPr lang="en-US" sz="2000" dirty="0" smtClean="0"/>
              <a:t> </a:t>
            </a:r>
            <a:r>
              <a:rPr lang="en-US" sz="2000" dirty="0" err="1" smtClean="0"/>
              <a:t>salata</a:t>
            </a:r>
            <a:r>
              <a:rPr lang="en-US" sz="2000" dirty="0" smtClean="0"/>
              <a:t>, </a:t>
            </a:r>
            <a:r>
              <a:rPr lang="en-US" sz="2000" dirty="0" err="1" smtClean="0"/>
              <a:t>kuvan</a:t>
            </a:r>
            <a:r>
              <a:rPr lang="en-US" sz="2000" dirty="0" smtClean="0"/>
              <a:t>, </a:t>
            </a:r>
            <a:r>
              <a:rPr lang="en-US" sz="2000" dirty="0" err="1" smtClean="0"/>
              <a:t>pržen</a:t>
            </a:r>
            <a:r>
              <a:rPr lang="en-US" sz="2000" dirty="0" smtClean="0"/>
              <a:t> </a:t>
            </a:r>
            <a:r>
              <a:rPr lang="en-US" sz="2000" dirty="0" err="1" smtClean="0"/>
              <a:t>ili</a:t>
            </a:r>
            <a:r>
              <a:rPr lang="en-US" sz="2000" dirty="0" smtClean="0"/>
              <a:t> </a:t>
            </a:r>
            <a:r>
              <a:rPr lang="en-US" sz="2000" dirty="0" err="1" smtClean="0"/>
              <a:t>kao</a:t>
            </a:r>
            <a:r>
              <a:rPr lang="en-US" sz="2000" dirty="0" smtClean="0"/>
              <a:t> </a:t>
            </a:r>
            <a:r>
              <a:rPr lang="en-US" sz="2000" dirty="0" err="1" smtClean="0"/>
              <a:t>dodatak</a:t>
            </a:r>
            <a:r>
              <a:rPr lang="en-US" sz="2000" dirty="0" smtClean="0"/>
              <a:t> </a:t>
            </a:r>
            <a:r>
              <a:rPr lang="en-US" sz="2000" dirty="0" err="1" smtClean="0"/>
              <a:t>jelima</a:t>
            </a:r>
            <a:r>
              <a:rPr lang="en-US" sz="2000" dirty="0" smtClean="0"/>
              <a:t>. </a:t>
            </a:r>
            <a:r>
              <a:rPr lang="en-US" sz="2000" dirty="0" err="1" smtClean="0"/>
              <a:t>Dosta</a:t>
            </a:r>
            <a:r>
              <a:rPr lang="en-US" sz="2000" dirty="0" smtClean="0"/>
              <a:t> se </a:t>
            </a:r>
            <a:r>
              <a:rPr lang="en-US" sz="2000" dirty="0" err="1" smtClean="0"/>
              <a:t>koristi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sok</a:t>
            </a:r>
            <a:r>
              <a:rPr lang="en-US" sz="2000" dirty="0" smtClean="0"/>
              <a:t> </a:t>
            </a:r>
            <a:r>
              <a:rPr lang="en-US" sz="2000" dirty="0" err="1" smtClean="0"/>
              <a:t>od</a:t>
            </a:r>
            <a:r>
              <a:rPr lang="en-US" sz="2000" dirty="0" smtClean="0"/>
              <a:t> </a:t>
            </a:r>
            <a:r>
              <a:rPr lang="en-US" sz="2000" dirty="0" err="1" smtClean="0"/>
              <a:t>paradajza</a:t>
            </a:r>
            <a:r>
              <a:rPr lang="en-US" sz="2000" dirty="0" smtClean="0"/>
              <a:t>, </a:t>
            </a:r>
            <a:r>
              <a:rPr lang="en-US" sz="2000" dirty="0" err="1" smtClean="0"/>
              <a:t>kečap</a:t>
            </a:r>
            <a:r>
              <a:rPr lang="en-US" sz="2000" dirty="0" smtClean="0"/>
              <a:t>. </a:t>
            </a:r>
            <a:r>
              <a:rPr lang="en-US" sz="2000" dirty="0" err="1" smtClean="0"/>
              <a:t>Paradajz</a:t>
            </a:r>
            <a:r>
              <a:rPr lang="en-US" sz="2000" dirty="0" smtClean="0"/>
              <a:t> se </a:t>
            </a:r>
            <a:r>
              <a:rPr lang="en-US" sz="2000" dirty="0" err="1" smtClean="0"/>
              <a:t>koristi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jačanje</a:t>
            </a:r>
            <a:r>
              <a:rPr lang="en-US" sz="2000" dirty="0" smtClean="0"/>
              <a:t> </a:t>
            </a:r>
            <a:r>
              <a:rPr lang="en-US" sz="2000" dirty="0" err="1" smtClean="0"/>
              <a:t>imunog</a:t>
            </a:r>
            <a:r>
              <a:rPr lang="en-US" sz="2000" dirty="0" smtClean="0"/>
              <a:t> </a:t>
            </a:r>
            <a:r>
              <a:rPr lang="en-US" sz="2000" dirty="0" err="1" smtClean="0"/>
              <a:t>sistema</a:t>
            </a:r>
            <a:r>
              <a:rPr lang="en-US" sz="2000" dirty="0" smtClean="0"/>
              <a:t>. </a:t>
            </a:r>
            <a:r>
              <a:rPr lang="en-US" sz="2000" dirty="0" err="1" smtClean="0"/>
              <a:t>Često</a:t>
            </a:r>
            <a:r>
              <a:rPr lang="en-US" sz="2000" dirty="0" smtClean="0"/>
              <a:t> se </a:t>
            </a:r>
            <a:r>
              <a:rPr lang="en-US" sz="2000" dirty="0" err="1" smtClean="0"/>
              <a:t>preporučuje</a:t>
            </a:r>
            <a:r>
              <a:rPr lang="en-US" sz="2000" dirty="0" smtClean="0"/>
              <a:t> u </a:t>
            </a:r>
            <a:r>
              <a:rPr lang="en-US" sz="2000" dirty="0" err="1" smtClean="0"/>
              <a:t>dijetama</a:t>
            </a:r>
            <a:r>
              <a:rPr lang="en-US" sz="2000" dirty="0" smtClean="0"/>
              <a:t> </a:t>
            </a:r>
            <a:r>
              <a:rPr lang="en-US" sz="2000" dirty="0" err="1" smtClean="0"/>
              <a:t>zbog</a:t>
            </a:r>
            <a:r>
              <a:rPr lang="en-US" sz="2000" dirty="0" smtClean="0"/>
              <a:t> </a:t>
            </a:r>
            <a:r>
              <a:rPr lang="en-US" sz="2000" dirty="0" err="1" smtClean="0"/>
              <a:t>svoje</a:t>
            </a:r>
            <a:r>
              <a:rPr lang="en-US" sz="2000" dirty="0" smtClean="0"/>
              <a:t> </a:t>
            </a:r>
            <a:r>
              <a:rPr lang="en-US" sz="2000" dirty="0" err="1" smtClean="0"/>
              <a:t>hranljivosti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nisko</a:t>
            </a:r>
            <a:r>
              <a:rPr lang="en-US" sz="2000" dirty="0" smtClean="0"/>
              <a:t> </a:t>
            </a:r>
            <a:r>
              <a:rPr lang="en-US" sz="2000" dirty="0" err="1" smtClean="0"/>
              <a:t>kaloričnosti</a:t>
            </a:r>
            <a:r>
              <a:rPr lang="en-US" sz="2000" dirty="0" smtClean="0"/>
              <a:t>. </a:t>
            </a:r>
            <a:r>
              <a:rPr lang="en-US" sz="2000" dirty="0" err="1" smtClean="0"/>
              <a:t>Primenjuje</a:t>
            </a:r>
            <a:r>
              <a:rPr lang="en-US" sz="2000" dirty="0" smtClean="0"/>
              <a:t> se </a:t>
            </a:r>
            <a:r>
              <a:rPr lang="en-US" sz="2000" dirty="0" err="1" smtClean="0"/>
              <a:t>i</a:t>
            </a:r>
            <a:r>
              <a:rPr lang="en-US" sz="2000" dirty="0" smtClean="0"/>
              <a:t> u </a:t>
            </a:r>
            <a:r>
              <a:rPr lang="en-US" sz="2000" dirty="0" err="1" smtClean="0"/>
              <a:t>dermatologiji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lečenje</a:t>
            </a:r>
            <a:r>
              <a:rPr lang="en-US" sz="2000" dirty="0" smtClean="0"/>
              <a:t> </a:t>
            </a:r>
            <a:r>
              <a:rPr lang="en-US" sz="2000" dirty="0" err="1" smtClean="0"/>
              <a:t>nekih</a:t>
            </a:r>
            <a:r>
              <a:rPr lang="en-US" sz="2000" dirty="0" smtClean="0"/>
              <a:t> </a:t>
            </a:r>
            <a:r>
              <a:rPr lang="en-US" sz="2000" dirty="0" err="1" smtClean="0"/>
              <a:t>kožnih</a:t>
            </a:r>
            <a:r>
              <a:rPr lang="en-US" sz="2000" dirty="0" smtClean="0"/>
              <a:t> </a:t>
            </a:r>
            <a:r>
              <a:rPr lang="en-US" sz="2000" dirty="0" err="1" smtClean="0"/>
              <a:t>oboljenja</a:t>
            </a:r>
            <a:r>
              <a:rPr lang="en-US" sz="2000" dirty="0" smtClean="0"/>
              <a:t> </a:t>
            </a:r>
            <a:r>
              <a:rPr lang="en-US" sz="2000" dirty="0" err="1" smtClean="0"/>
              <a:t>kao</a:t>
            </a:r>
            <a:r>
              <a:rPr lang="en-US" sz="2000" dirty="0" smtClean="0"/>
              <a:t> </a:t>
            </a:r>
            <a:r>
              <a:rPr lang="en-US" sz="2000" dirty="0" err="1" smtClean="0"/>
              <a:t>što</a:t>
            </a:r>
            <a:r>
              <a:rPr lang="en-US" sz="2000" dirty="0" smtClean="0"/>
              <a:t>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 smtClean="0"/>
              <a:t>bubuljice</a:t>
            </a:r>
            <a:r>
              <a:rPr lang="en-US" sz="2000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2011362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PROIZVODNJA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Paradajz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je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biljka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sa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izrazitim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potrebama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za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svetlošću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Za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neprekidan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razvoj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rast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plodova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neophodna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je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minimalna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količina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svetlosti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Pri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većem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intenzitetu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svetlosti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bez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obzira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na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dužinu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dana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cvetanje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je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ranije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Paradajz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je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biljka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veoma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otporna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na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nedostatak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vode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veoma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uspešno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koristi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vodu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iz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dubina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zemlje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Za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uspešan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razvoj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biljke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neophodna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je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relativno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niska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vlažnost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</a:rPr>
              <a:t>vazduha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</p:txBody>
      </p:sp>
      <p:pic>
        <p:nvPicPr>
          <p:cNvPr id="3" name="Picture 2" descr="paradajz-u-plasteniku-d15e18fa4cdc6a7f6034ca819db2896f_view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2133600"/>
            <a:ext cx="6146800" cy="4610100"/>
          </a:xfrm>
          <a:prstGeom prst="rect">
            <a:avLst/>
          </a:prstGeom>
        </p:spPr>
      </p:pic>
      <p:pic>
        <p:nvPicPr>
          <p:cNvPr id="4" name="Picture 3" descr="Paradajz-ADONIS-100-semenki_slika_O_53356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2057400"/>
            <a:ext cx="1371040" cy="1600200"/>
          </a:xfrm>
          <a:prstGeom prst="rect">
            <a:avLst/>
          </a:prstGeom>
        </p:spPr>
      </p:pic>
      <p:pic>
        <p:nvPicPr>
          <p:cNvPr id="5" name="Picture 4" descr="Paradajz-ADONIS-100-semenki_slika_O_53356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86400"/>
            <a:ext cx="1175177" cy="1371600"/>
          </a:xfrm>
          <a:prstGeom prst="rect">
            <a:avLst/>
          </a:prstGeom>
        </p:spPr>
      </p:pic>
      <p:pic>
        <p:nvPicPr>
          <p:cNvPr id="6" name="Picture 5" descr="Paradajz-ADONIS-100-semenki_slika_O_53356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95600" y="0"/>
            <a:ext cx="728143" cy="84984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467600" cy="2438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Za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uspešan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uzgoj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paradajza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u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plastenicima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od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presudnog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značaja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je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korisćenje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dobro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odnegovanog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kvalitetnog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rasada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Paradajz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se u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prostoru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zastićenom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plastenikom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proizvodi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iz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rasada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, a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sam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rok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sadnje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je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uslovljen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mogućnošću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zagrevanja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samog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plastenika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njegovom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konstrukcijom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b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Kod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proizvodnje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paradajza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u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plastenicima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vreme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setve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se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odreduje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prema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vremenu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rasađivanja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Rasad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se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najčesce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sadi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kada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je star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od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50 do 75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dana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PG281000_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86200"/>
            <a:ext cx="3886200" cy="1688818"/>
          </a:xfrm>
          <a:prstGeom prst="rect">
            <a:avLst/>
          </a:prstGeom>
        </p:spPr>
      </p:pic>
      <p:pic>
        <p:nvPicPr>
          <p:cNvPr id="6" name="Picture 5" descr="137-rajcic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895600"/>
            <a:ext cx="4572000" cy="3429000"/>
          </a:xfrm>
          <a:prstGeom prst="rect">
            <a:avLst/>
          </a:prstGeom>
        </p:spPr>
      </p:pic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438400"/>
            <a:ext cx="228600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6172200" cy="52959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Krastavac</a:t>
            </a:r>
            <a:r>
              <a:rPr lang="en-US" dirty="0" smtClean="0"/>
              <a:t>  (</a:t>
            </a:r>
            <a:r>
              <a:rPr lang="en-US" i="1" dirty="0" err="1" smtClean="0"/>
              <a:t>Cucumis</a:t>
            </a:r>
            <a:r>
              <a:rPr lang="en-US" i="1" dirty="0" smtClean="0"/>
              <a:t> </a:t>
            </a:r>
            <a:r>
              <a:rPr lang="en-US" i="1" dirty="0" err="1" smtClean="0"/>
              <a:t>sativus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0" y="685800"/>
            <a:ext cx="6248400" cy="4800600"/>
          </a:xfrm>
        </p:spPr>
        <p:txBody>
          <a:bodyPr>
            <a:noAutofit/>
          </a:bodyPr>
          <a:lstStyle/>
          <a:p>
            <a:r>
              <a:rPr lang="en-US" dirty="0" err="1" smtClean="0"/>
              <a:t>Krastavac</a:t>
            </a:r>
            <a:r>
              <a:rPr lang="en-US" dirty="0" smtClean="0"/>
              <a:t>  (</a:t>
            </a:r>
            <a:r>
              <a:rPr lang="en-US" i="1" dirty="0" err="1" smtClean="0"/>
              <a:t>Cucumis</a:t>
            </a:r>
            <a:r>
              <a:rPr lang="en-US" i="1" dirty="0" smtClean="0"/>
              <a:t> </a:t>
            </a:r>
            <a:r>
              <a:rPr lang="en-US" i="1" dirty="0" err="1" smtClean="0"/>
              <a:t>sativus</a:t>
            </a:r>
            <a:r>
              <a:rPr lang="en-US" dirty="0" smtClean="0"/>
              <a:t>) </a:t>
            </a:r>
            <a:r>
              <a:rPr lang="en-US" dirty="0" err="1" smtClean="0"/>
              <a:t>jednogodišnja</a:t>
            </a:r>
            <a:r>
              <a:rPr lang="en-US" dirty="0" smtClean="0"/>
              <a:t> je </a:t>
            </a:r>
            <a:r>
              <a:rPr lang="en-US" dirty="0" err="1" smtClean="0">
                <a:hlinkClick r:id="rId2" tooltip="Biljka"/>
              </a:rPr>
              <a:t>biljka</a:t>
            </a:r>
            <a:r>
              <a:rPr lang="en-US" dirty="0" smtClean="0"/>
              <a:t> 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porodice</a:t>
            </a:r>
            <a:r>
              <a:rPr lang="en-US" dirty="0" smtClean="0"/>
              <a:t> </a:t>
            </a:r>
            <a:r>
              <a:rPr lang="en-US" dirty="0" err="1" smtClean="0"/>
              <a:t>tikvi</a:t>
            </a:r>
            <a:r>
              <a:rPr lang="en-US" dirty="0" smtClean="0"/>
              <a:t> (lat. </a:t>
            </a:r>
            <a:r>
              <a:rPr lang="en-US" i="1" dirty="0" err="1" smtClean="0"/>
              <a:t>Cucurbitaceae</a:t>
            </a:r>
            <a:r>
              <a:rPr lang="en-US" dirty="0" smtClean="0"/>
              <a:t>).</a:t>
            </a:r>
          </a:p>
          <a:p>
            <a:r>
              <a:rPr lang="en-US" dirty="0" smtClean="0">
                <a:hlinkClick r:id="rId3" tooltip="Plod"/>
              </a:rPr>
              <a:t>Plod</a:t>
            </a:r>
            <a:r>
              <a:rPr lang="en-US" dirty="0" smtClean="0"/>
              <a:t> je </a:t>
            </a:r>
            <a:r>
              <a:rPr lang="en-US" dirty="0" err="1" smtClean="0">
                <a:hlinkClick r:id="rId4" tooltip="Zelena"/>
              </a:rPr>
              <a:t>zelen</a:t>
            </a:r>
            <a:r>
              <a:rPr lang="en-US" dirty="0" smtClean="0"/>
              <a:t>, </a:t>
            </a:r>
            <a:r>
              <a:rPr lang="en-US" dirty="0" err="1" smtClean="0"/>
              <a:t>valjkast</a:t>
            </a:r>
            <a:r>
              <a:rPr lang="en-US" dirty="0" smtClean="0"/>
              <a:t>, </a:t>
            </a:r>
            <a:r>
              <a:rPr lang="en-US" dirty="0" err="1" smtClean="0"/>
              <a:t>tvrd</a:t>
            </a:r>
            <a:r>
              <a:rPr lang="en-US" dirty="0" smtClean="0"/>
              <a:t>, dug do 60 </a:t>
            </a:r>
            <a:r>
              <a:rPr lang="en-US" dirty="0" smtClean="0">
                <a:hlinkClick r:id="rId5" tooltip="Cm"/>
              </a:rPr>
              <a:t>cm</a:t>
            </a:r>
            <a:r>
              <a:rPr lang="en-US" dirty="0" smtClean="0"/>
              <a:t>, a </a:t>
            </a:r>
            <a:r>
              <a:rPr lang="en-US" dirty="0" err="1" smtClean="0"/>
              <a:t>širok</a:t>
            </a:r>
            <a:r>
              <a:rPr lang="en-US" dirty="0" smtClean="0"/>
              <a:t> do 10 cm, </a:t>
            </a:r>
            <a:r>
              <a:rPr lang="en-US" dirty="0" err="1" smtClean="0"/>
              <a:t>jestiv</a:t>
            </a:r>
            <a:r>
              <a:rPr lang="en-US" dirty="0" smtClean="0"/>
              <a:t> je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sirov</a:t>
            </a:r>
            <a:r>
              <a:rPr lang="en-US" dirty="0" smtClean="0"/>
              <a:t>. </a:t>
            </a:r>
            <a:r>
              <a:rPr lang="en-US" dirty="0" err="1" smtClean="0"/>
              <a:t>Sastoji</a:t>
            </a:r>
            <a:r>
              <a:rPr lang="en-US" dirty="0" smtClean="0"/>
              <a:t> se </a:t>
            </a:r>
            <a:r>
              <a:rPr lang="en-US" dirty="0" err="1" smtClean="0"/>
              <a:t>od</a:t>
            </a:r>
            <a:r>
              <a:rPr lang="en-US" dirty="0" smtClean="0"/>
              <a:t> 97% </a:t>
            </a:r>
            <a:r>
              <a:rPr lang="en-US" dirty="0" err="1" smtClean="0">
                <a:hlinkClick r:id="rId6" tooltip="Voda"/>
              </a:rPr>
              <a:t>vode</a:t>
            </a:r>
            <a:r>
              <a:rPr lang="en-US" dirty="0" smtClean="0"/>
              <a:t>, </a:t>
            </a:r>
            <a:r>
              <a:rPr lang="en-US" dirty="0" err="1" smtClean="0"/>
              <a:t>ima</a:t>
            </a:r>
            <a:r>
              <a:rPr lang="en-US" dirty="0" smtClean="0"/>
              <a:t> 9,7 </a:t>
            </a:r>
            <a:r>
              <a:rPr lang="en-US" dirty="0" err="1" smtClean="0">
                <a:hlinkClick r:id="rId7" tooltip="Kalorija"/>
              </a:rPr>
              <a:t>kalorija</a:t>
            </a:r>
            <a:r>
              <a:rPr lang="en-US" dirty="0" smtClean="0"/>
              <a:t> </a:t>
            </a:r>
            <a:r>
              <a:rPr lang="en-US" dirty="0" err="1" smtClean="0"/>
              <a:t>na</a:t>
            </a:r>
            <a:r>
              <a:rPr lang="en-US" dirty="0" smtClean="0"/>
              <a:t> 100 </a:t>
            </a:r>
            <a:r>
              <a:rPr lang="en-US" dirty="0" err="1" smtClean="0">
                <a:hlinkClick r:id="rId8" tooltip="Gram"/>
              </a:rPr>
              <a:t>grama</a:t>
            </a:r>
            <a:r>
              <a:rPr lang="en-US" dirty="0" smtClean="0"/>
              <a:t>. </a:t>
            </a:r>
            <a:r>
              <a:rPr lang="en-US" dirty="0" err="1" smtClean="0"/>
              <a:t>Bogat</a:t>
            </a:r>
            <a:r>
              <a:rPr lang="en-US" dirty="0" smtClean="0"/>
              <a:t> je </a:t>
            </a:r>
            <a:r>
              <a:rPr lang="en-US" u="sng" dirty="0" err="1" smtClean="0">
                <a:hlinkClick r:id="rId9" tooltip="Vitamini"/>
              </a:rPr>
              <a:t>vitaminima</a:t>
            </a:r>
            <a:r>
              <a:rPr lang="en-US" u="sng" dirty="0" smtClean="0"/>
              <a:t> </a:t>
            </a:r>
            <a:r>
              <a:rPr lang="en-US" u="sng" dirty="0" err="1" smtClean="0"/>
              <a:t>i</a:t>
            </a:r>
            <a:r>
              <a:rPr lang="en-US" u="sng" dirty="0" smtClean="0"/>
              <a:t> </a:t>
            </a:r>
            <a:r>
              <a:rPr lang="en-US" u="sng" dirty="0" err="1" smtClean="0">
                <a:hlinkClick r:id="rId10" tooltip="Minerali (nutrijenti)"/>
              </a:rPr>
              <a:t>mineralima</a:t>
            </a:r>
            <a:r>
              <a:rPr lang="en-US" dirty="0" smtClean="0"/>
              <a:t>. </a:t>
            </a:r>
            <a:r>
              <a:rPr lang="en-US" dirty="0" err="1" smtClean="0"/>
              <a:t>Važan</a:t>
            </a:r>
            <a:r>
              <a:rPr lang="en-US" dirty="0" smtClean="0"/>
              <a:t> je </a:t>
            </a:r>
            <a:r>
              <a:rPr lang="en-US" dirty="0" err="1" smtClean="0"/>
              <a:t>dio</a:t>
            </a:r>
            <a:r>
              <a:rPr lang="en-US" dirty="0" smtClean="0"/>
              <a:t> </a:t>
            </a:r>
            <a:r>
              <a:rPr lang="en-US" dirty="0" err="1" smtClean="0">
                <a:hlinkClick r:id="rId11" tooltip="Prehrana"/>
              </a:rPr>
              <a:t>prehrane</a:t>
            </a:r>
            <a:r>
              <a:rPr lang="en-US" dirty="0" smtClean="0"/>
              <a:t> </a:t>
            </a:r>
            <a:r>
              <a:rPr lang="en-US" dirty="0" err="1" smtClean="0"/>
              <a:t>svjež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konzerviran</a:t>
            </a:r>
            <a:r>
              <a:rPr lang="en-US" dirty="0" smtClean="0"/>
              <a:t>. </a:t>
            </a:r>
            <a:r>
              <a:rPr lang="en-US" dirty="0" err="1" smtClean="0">
                <a:hlinkClick r:id="rId12" tooltip="Sjeme"/>
              </a:rPr>
              <a:t>Sjeme</a:t>
            </a:r>
            <a:r>
              <a:rPr lang="en-US" dirty="0" smtClean="0"/>
              <a:t> se </a:t>
            </a:r>
            <a:r>
              <a:rPr lang="en-US" dirty="0" err="1" smtClean="0"/>
              <a:t>razvija</a:t>
            </a:r>
            <a:r>
              <a:rPr lang="en-US" dirty="0" smtClean="0"/>
              <a:t> u </a:t>
            </a:r>
            <a:r>
              <a:rPr lang="en-US" dirty="0" err="1" smtClean="0"/>
              <a:t>dozrelim</a:t>
            </a:r>
            <a:r>
              <a:rPr lang="en-US" dirty="0" smtClean="0"/>
              <a:t> </a:t>
            </a:r>
            <a:r>
              <a:rPr lang="en-US" dirty="0" err="1" smtClean="0"/>
              <a:t>plodovima</a:t>
            </a:r>
            <a:r>
              <a:rPr lang="en-US" dirty="0" smtClean="0"/>
              <a:t>. S </a:t>
            </a:r>
            <a:r>
              <a:rPr lang="en-US" dirty="0" err="1" smtClean="0"/>
              <a:t>botaničkog</a:t>
            </a:r>
            <a:r>
              <a:rPr lang="en-US" dirty="0" smtClean="0"/>
              <a:t> </a:t>
            </a:r>
            <a:r>
              <a:rPr lang="en-US" dirty="0" err="1" smtClean="0"/>
              <a:t>gledišta</a:t>
            </a:r>
            <a:r>
              <a:rPr lang="en-US" dirty="0" smtClean="0"/>
              <a:t> </a:t>
            </a: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sjemenu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 </a:t>
            </a:r>
            <a:r>
              <a:rPr lang="en-US" dirty="0" err="1" smtClean="0">
                <a:hlinkClick r:id="rId13" tooltip="Cvijet"/>
              </a:rPr>
              <a:t>cvijetu</a:t>
            </a:r>
            <a:r>
              <a:rPr lang="en-US" dirty="0" smtClean="0"/>
              <a:t> </a:t>
            </a:r>
            <a:r>
              <a:rPr lang="en-US" dirty="0" err="1" smtClean="0"/>
              <a:t>pripada</a:t>
            </a:r>
            <a:r>
              <a:rPr lang="en-US" dirty="0" smtClean="0"/>
              <a:t> u </a:t>
            </a:r>
            <a:r>
              <a:rPr lang="en-US" dirty="0" err="1" smtClean="0">
                <a:hlinkClick r:id="rId14" tooltip="Voće"/>
              </a:rPr>
              <a:t>voće</a:t>
            </a:r>
            <a:r>
              <a:rPr lang="en-US" dirty="0" smtClean="0"/>
              <a:t> (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 </a:t>
            </a:r>
            <a:r>
              <a:rPr lang="en-US" dirty="0" err="1" smtClean="0">
                <a:hlinkClick r:id="rId15" tooltip="Rajčica"/>
              </a:rPr>
              <a:t>rajčica</a:t>
            </a:r>
            <a:r>
              <a:rPr lang="en-US" dirty="0" smtClean="0"/>
              <a:t>), </a:t>
            </a:r>
            <a:r>
              <a:rPr lang="en-US" dirty="0" err="1" smtClean="0"/>
              <a:t>ali</a:t>
            </a:r>
            <a:r>
              <a:rPr lang="en-US" dirty="0" smtClean="0"/>
              <a:t> se u </a:t>
            </a:r>
            <a:r>
              <a:rPr lang="en-US" dirty="0" err="1" smtClean="0"/>
              <a:t>svakodnevnom</a:t>
            </a:r>
            <a:r>
              <a:rPr lang="en-US" dirty="0" smtClean="0"/>
              <a:t> </a:t>
            </a:r>
            <a:r>
              <a:rPr lang="en-US" dirty="0" err="1" smtClean="0"/>
              <a:t>životu</a:t>
            </a:r>
            <a:r>
              <a:rPr lang="en-US" dirty="0" smtClean="0"/>
              <a:t> </a:t>
            </a:r>
            <a:r>
              <a:rPr lang="en-US" dirty="0" err="1" smtClean="0"/>
              <a:t>tretira</a:t>
            </a:r>
            <a:r>
              <a:rPr lang="en-US" dirty="0" smtClean="0"/>
              <a:t> </a:t>
            </a:r>
            <a:r>
              <a:rPr lang="en-US" dirty="0" err="1" smtClean="0">
                <a:hlinkClick r:id="rId16" tooltip="Povrće"/>
              </a:rPr>
              <a:t>povrćem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Potječe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 </a:t>
            </a:r>
            <a:r>
              <a:rPr lang="en-US" dirty="0" err="1" smtClean="0">
                <a:hlinkClick r:id="rId17" tooltip="Indija"/>
              </a:rPr>
              <a:t>Indije</a:t>
            </a:r>
            <a:r>
              <a:rPr lang="en-US" dirty="0" smtClean="0"/>
              <a:t>. U </a:t>
            </a:r>
            <a:r>
              <a:rPr lang="en-US" dirty="0" err="1" smtClean="0"/>
              <a:t>zapadnoj</a:t>
            </a:r>
            <a:r>
              <a:rPr lang="en-US" dirty="0" smtClean="0"/>
              <a:t> </a:t>
            </a:r>
            <a:r>
              <a:rPr lang="en-US" dirty="0" err="1" smtClean="0"/>
              <a:t>Aziji</a:t>
            </a:r>
            <a:r>
              <a:rPr lang="en-US" dirty="0" smtClean="0"/>
              <a:t>, </a:t>
            </a:r>
            <a:r>
              <a:rPr lang="en-US" dirty="0" err="1" smtClean="0"/>
              <a:t>uzgaja</a:t>
            </a:r>
            <a:r>
              <a:rPr lang="en-US" dirty="0" smtClean="0"/>
              <a:t> se 3 000 </a:t>
            </a:r>
            <a:r>
              <a:rPr lang="en-US" dirty="0" err="1" smtClean="0"/>
              <a:t>godina</a:t>
            </a:r>
            <a:r>
              <a:rPr lang="en-US" dirty="0" smtClean="0"/>
              <a:t>. </a:t>
            </a:r>
            <a:r>
              <a:rPr lang="en-US" dirty="0" err="1" smtClean="0"/>
              <a:t>Jeli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ga</a:t>
            </a:r>
            <a:r>
              <a:rPr lang="en-US" dirty="0" smtClean="0"/>
              <a:t> </a:t>
            </a:r>
            <a:r>
              <a:rPr lang="en-US" dirty="0" err="1" smtClean="0">
                <a:hlinkClick r:id="rId18" tooltip="Babilonci"/>
              </a:rPr>
              <a:t>Babilonci</a:t>
            </a:r>
            <a:r>
              <a:rPr lang="en-US" dirty="0" smtClean="0"/>
              <a:t> 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spominje</a:t>
            </a:r>
            <a:r>
              <a:rPr lang="en-US" dirty="0" smtClean="0"/>
              <a:t> se u </a:t>
            </a:r>
            <a:r>
              <a:rPr lang="en-US" dirty="0" err="1" smtClean="0"/>
              <a:t>njihovom</a:t>
            </a:r>
            <a:r>
              <a:rPr lang="en-US" dirty="0" smtClean="0"/>
              <a:t> </a:t>
            </a:r>
            <a:r>
              <a:rPr lang="en-US" dirty="0" err="1" smtClean="0">
                <a:hlinkClick r:id="rId19" tooltip="Ep o Gilgamešu"/>
              </a:rPr>
              <a:t>Epu</a:t>
            </a:r>
            <a:r>
              <a:rPr lang="en-US" dirty="0" smtClean="0">
                <a:hlinkClick r:id="rId19" tooltip="Ep o Gilgamešu"/>
              </a:rPr>
              <a:t> o </a:t>
            </a:r>
            <a:r>
              <a:rPr lang="en-US" dirty="0" err="1" smtClean="0">
                <a:hlinkClick r:id="rId19" tooltip="Ep o Gilgamešu"/>
              </a:rPr>
              <a:t>Gilgamešu</a:t>
            </a:r>
            <a:r>
              <a:rPr lang="en-US" dirty="0" smtClean="0"/>
              <a:t>. U </a:t>
            </a:r>
            <a:r>
              <a:rPr lang="en-US" dirty="0" err="1" smtClean="0">
                <a:hlinkClick r:id="rId20" tooltip="Europa"/>
              </a:rPr>
              <a:t>Europu</a:t>
            </a:r>
            <a:r>
              <a:rPr lang="en-US" dirty="0" smtClean="0"/>
              <a:t> 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ga</a:t>
            </a:r>
            <a:r>
              <a:rPr lang="en-US" dirty="0" smtClean="0"/>
              <a:t> </a:t>
            </a:r>
            <a:r>
              <a:rPr lang="en-US" dirty="0" err="1" smtClean="0"/>
              <a:t>donijeli</a:t>
            </a:r>
            <a:r>
              <a:rPr lang="en-US" dirty="0" smtClean="0"/>
              <a:t> </a:t>
            </a:r>
            <a:r>
              <a:rPr lang="en-US" dirty="0" err="1" smtClean="0">
                <a:hlinkClick r:id="rId21" tooltip="Rimski imperij"/>
              </a:rPr>
              <a:t>Rimljani</a:t>
            </a:r>
            <a:r>
              <a:rPr lang="en-US" dirty="0" smtClean="0"/>
              <a:t>. </a:t>
            </a:r>
            <a:r>
              <a:rPr lang="en-US" dirty="0" err="1" smtClean="0"/>
              <a:t>Uzgoj</a:t>
            </a:r>
            <a:r>
              <a:rPr lang="en-US" dirty="0" smtClean="0"/>
              <a:t> </a:t>
            </a:r>
            <a:r>
              <a:rPr lang="en-US" dirty="0" err="1" smtClean="0"/>
              <a:t>krastavaca</a:t>
            </a:r>
            <a:r>
              <a:rPr lang="en-US" dirty="0" smtClean="0"/>
              <a:t> </a:t>
            </a:r>
            <a:r>
              <a:rPr lang="en-US" dirty="0" err="1" smtClean="0"/>
              <a:t>spominje</a:t>
            </a:r>
            <a:r>
              <a:rPr lang="en-US" dirty="0" smtClean="0"/>
              <a:t> se u </a:t>
            </a:r>
            <a:r>
              <a:rPr lang="en-US" dirty="0" err="1" smtClean="0"/>
              <a:t>spisima</a:t>
            </a:r>
            <a:r>
              <a:rPr lang="en-US" dirty="0" smtClean="0"/>
              <a:t> u </a:t>
            </a:r>
            <a:r>
              <a:rPr lang="en-US" dirty="0" err="1" smtClean="0">
                <a:hlinkClick r:id="rId22" tooltip="Francuska"/>
              </a:rPr>
              <a:t>Francuskoj</a:t>
            </a:r>
            <a:r>
              <a:rPr lang="en-US" dirty="0" smtClean="0"/>
              <a:t> u 9. </a:t>
            </a:r>
            <a:r>
              <a:rPr lang="en-US" dirty="0" err="1" smtClean="0"/>
              <a:t>stoljeću</a:t>
            </a:r>
            <a:r>
              <a:rPr lang="en-US" dirty="0" smtClean="0"/>
              <a:t>, </a:t>
            </a:r>
            <a:r>
              <a:rPr lang="en-US" dirty="0" err="1" smtClean="0"/>
              <a:t>u</a:t>
            </a:r>
            <a:r>
              <a:rPr lang="en-US" dirty="0" err="1" smtClean="0">
                <a:hlinkClick r:id="rId23" tooltip="Engleska"/>
              </a:rPr>
              <a:t>Engleskoj</a:t>
            </a:r>
            <a:r>
              <a:rPr lang="en-US" dirty="0" smtClean="0"/>
              <a:t> u 14. </a:t>
            </a:r>
            <a:r>
              <a:rPr lang="en-US" dirty="0" err="1" smtClean="0"/>
              <a:t>stoljeću</a:t>
            </a:r>
            <a:r>
              <a:rPr lang="en-US" dirty="0" smtClean="0"/>
              <a:t>, a u </a:t>
            </a:r>
            <a:r>
              <a:rPr lang="en-US" dirty="0" err="1" smtClean="0">
                <a:hlinkClick r:id="rId24" tooltip="Sjeverna Amerika"/>
              </a:rPr>
              <a:t>Sjevernoj</a:t>
            </a:r>
            <a:r>
              <a:rPr lang="en-US" dirty="0" smtClean="0">
                <a:hlinkClick r:id="rId24" tooltip="Sjeverna Amerika"/>
              </a:rPr>
              <a:t> </a:t>
            </a:r>
            <a:r>
              <a:rPr lang="en-US" dirty="0" err="1" smtClean="0">
                <a:hlinkClick r:id="rId24" tooltip="Sjeverna Amerika"/>
              </a:rPr>
              <a:t>Americi</a:t>
            </a:r>
            <a:r>
              <a:rPr lang="en-US" dirty="0" smtClean="0"/>
              <a:t> u 16. </a:t>
            </a:r>
            <a:r>
              <a:rPr lang="en-US" dirty="0" err="1" smtClean="0"/>
              <a:t>st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Najveći</a:t>
            </a:r>
            <a:r>
              <a:rPr lang="en-US" dirty="0" smtClean="0"/>
              <a:t> </a:t>
            </a:r>
            <a:r>
              <a:rPr lang="en-US" dirty="0" err="1" smtClean="0"/>
              <a:t>svjetski</a:t>
            </a:r>
            <a:r>
              <a:rPr lang="en-US" dirty="0" smtClean="0"/>
              <a:t> </a:t>
            </a:r>
            <a:r>
              <a:rPr lang="en-US" dirty="0" err="1" smtClean="0"/>
              <a:t>proizvođač</a:t>
            </a:r>
            <a:r>
              <a:rPr lang="en-US" dirty="0" smtClean="0"/>
              <a:t> </a:t>
            </a:r>
            <a:r>
              <a:rPr lang="en-US" dirty="0" err="1" smtClean="0"/>
              <a:t>krastavaca</a:t>
            </a:r>
            <a:r>
              <a:rPr lang="en-US" dirty="0" smtClean="0"/>
              <a:t> je </a:t>
            </a:r>
            <a:r>
              <a:rPr lang="en-US" dirty="0" smtClean="0">
                <a:hlinkClick r:id="rId25" tooltip="Kina"/>
              </a:rPr>
              <a:t>Kina</a:t>
            </a:r>
            <a:r>
              <a:rPr lang="en-US" dirty="0" smtClean="0"/>
              <a:t> s </a:t>
            </a:r>
            <a:r>
              <a:rPr lang="en-US" dirty="0" err="1" smtClean="0"/>
              <a:t>oko</a:t>
            </a:r>
            <a:r>
              <a:rPr lang="en-US" dirty="0" smtClean="0"/>
              <a:t> 60% </a:t>
            </a:r>
            <a:r>
              <a:rPr lang="en-US" dirty="0" err="1" smtClean="0"/>
              <a:t>svjetske</a:t>
            </a:r>
            <a:r>
              <a:rPr lang="en-US" dirty="0" smtClean="0"/>
              <a:t> </a:t>
            </a:r>
            <a:r>
              <a:rPr lang="en-US" dirty="0" err="1" smtClean="0"/>
              <a:t>proizvodnje</a:t>
            </a:r>
            <a:r>
              <a:rPr lang="en-US" dirty="0" smtClean="0"/>
              <a:t>. </a:t>
            </a:r>
            <a:r>
              <a:rPr lang="en-US" dirty="0" err="1" smtClean="0"/>
              <a:t>Ostali</a:t>
            </a:r>
            <a:r>
              <a:rPr lang="en-US" dirty="0" smtClean="0"/>
              <a:t> </a:t>
            </a:r>
            <a:r>
              <a:rPr lang="en-US" dirty="0" err="1" smtClean="0"/>
              <a:t>veći</a:t>
            </a:r>
            <a:r>
              <a:rPr lang="en-US" dirty="0" smtClean="0"/>
              <a:t> </a:t>
            </a:r>
            <a:r>
              <a:rPr lang="en-US" dirty="0" err="1" smtClean="0"/>
              <a:t>proizvođači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puno</a:t>
            </a:r>
            <a:r>
              <a:rPr lang="en-US" dirty="0" smtClean="0"/>
              <a:t> </a:t>
            </a:r>
            <a:r>
              <a:rPr lang="en-US" dirty="0" err="1" smtClean="0"/>
              <a:t>manji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Kine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 </a:t>
            </a:r>
            <a:r>
              <a:rPr lang="en-US" dirty="0" err="1" smtClean="0">
                <a:hlinkClick r:id="rId26" tooltip="Turska"/>
              </a:rPr>
              <a:t>Turska</a:t>
            </a:r>
            <a:r>
              <a:rPr lang="en-US" dirty="0" smtClean="0"/>
              <a:t>, </a:t>
            </a:r>
            <a:r>
              <a:rPr lang="en-US" dirty="0" err="1" smtClean="0">
                <a:hlinkClick r:id="rId27" tooltip="Rusija"/>
              </a:rPr>
              <a:t>Rusija</a:t>
            </a:r>
            <a:r>
              <a:rPr lang="en-US" dirty="0" smtClean="0"/>
              <a:t>, </a:t>
            </a:r>
            <a:r>
              <a:rPr lang="en-US" dirty="0" smtClean="0">
                <a:hlinkClick r:id="rId28" tooltip="Iran"/>
              </a:rPr>
              <a:t>Iran</a:t>
            </a:r>
            <a:r>
              <a:rPr lang="en-US" dirty="0" smtClean="0"/>
              <a:t> </a:t>
            </a:r>
            <a:r>
              <a:rPr lang="en-US" dirty="0" err="1" smtClean="0"/>
              <a:t>i</a:t>
            </a:r>
            <a:r>
              <a:rPr lang="en-US" dirty="0" smtClean="0"/>
              <a:t> </a:t>
            </a:r>
            <a:r>
              <a:rPr lang="en-US" dirty="0" smtClean="0">
                <a:hlinkClick r:id="rId29" tooltip="SAD"/>
              </a:rPr>
              <a:t>SAD</a:t>
            </a:r>
            <a:r>
              <a:rPr lang="en-US" dirty="0" smtClean="0"/>
              <a:t>.</a:t>
            </a:r>
          </a:p>
          <a:p>
            <a:pPr fontAlgn="base"/>
            <a:r>
              <a:rPr lang="en-US" dirty="0" smtClean="0"/>
              <a:t> </a:t>
            </a:r>
          </a:p>
          <a:p>
            <a:endParaRPr lang="en-US" dirty="0"/>
          </a:p>
        </p:txBody>
      </p:sp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0" y="0"/>
            <a:ext cx="2286000" cy="1676400"/>
          </a:xfrm>
          <a:prstGeom prst="rect">
            <a:avLst/>
          </a:prstGeom>
        </p:spPr>
      </p:pic>
      <p:pic>
        <p:nvPicPr>
          <p:cNvPr id="5" name="Picture 4" descr="download (2).jp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0" y="5410201"/>
            <a:ext cx="2286000" cy="1447800"/>
          </a:xfrm>
          <a:prstGeom prst="rect">
            <a:avLst/>
          </a:prstGeom>
        </p:spPr>
      </p:pic>
      <p:pic>
        <p:nvPicPr>
          <p:cNvPr id="6" name="Picture 5" descr="images (2).jp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0" y="3505200"/>
            <a:ext cx="2286000" cy="1924050"/>
          </a:xfrm>
          <a:prstGeom prst="rect">
            <a:avLst/>
          </a:prstGeom>
        </p:spPr>
      </p:pic>
      <p:pic>
        <p:nvPicPr>
          <p:cNvPr id="7" name="Picture 6" descr="download (1).jp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0" y="1676400"/>
            <a:ext cx="22860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772400" cy="2057400"/>
          </a:xfrm>
        </p:spPr>
        <p:txBody>
          <a:bodyPr>
            <a:noAutofit/>
          </a:bodyPr>
          <a:lstStyle/>
          <a:p>
            <a:pPr fontAlgn="base"/>
            <a:r>
              <a:rPr lang="en-US" sz="1200" b="1" dirty="0" err="1" smtClean="0">
                <a:solidFill>
                  <a:schemeClr val="tx1"/>
                </a:solidFill>
              </a:rPr>
              <a:t>Opis</a:t>
            </a:r>
            <a:r>
              <a:rPr lang="en-US" sz="1200" b="1" dirty="0" smtClean="0">
                <a:solidFill>
                  <a:schemeClr val="tx1"/>
                </a:solidFill>
              </a:rPr>
              <a:t>: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To je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jednogodišnja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biljka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ležeće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čekinjaste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stabljike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Hrapavi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listovi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na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dugim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peteljkama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šiljasto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su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prstasti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i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nejednako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nazubljeni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Cvetovi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su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tamnožuti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. Plod je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duguljastog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oblika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nezreo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ima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bradavice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i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zelen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 je, a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zreo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 je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gladak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i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požuti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Žućkasto-bele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semenke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ploda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na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jednom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su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kraju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zašiljene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b="1" dirty="0" err="1" smtClean="0">
                <a:solidFill>
                  <a:schemeClr val="tx1"/>
                </a:solidFill>
              </a:rPr>
              <a:t>Sadrži</a:t>
            </a:r>
            <a:r>
              <a:rPr lang="en-US" sz="1200" b="1" dirty="0" smtClean="0">
                <a:solidFill>
                  <a:schemeClr val="tx1"/>
                </a:solidFill>
              </a:rPr>
              <a:t>: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Belančevine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šećer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mineralne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 soli,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vitamine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: A (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karoten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), BJ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i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 C,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zatim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adenin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arginin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trigonelin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pektin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neke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encime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i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jednu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tvar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sličnu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inzulinu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b="1" dirty="0" err="1" smtClean="0">
                <a:solidFill>
                  <a:schemeClr val="tx1"/>
                </a:solidFill>
              </a:rPr>
              <a:t>Bere</a:t>
            </a:r>
            <a:r>
              <a:rPr lang="en-US" sz="1200" b="1" dirty="0" smtClean="0">
                <a:solidFill>
                  <a:schemeClr val="tx1"/>
                </a:solidFill>
              </a:rPr>
              <a:t> se: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Celo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leto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i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 u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početku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jeseni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Plodovi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 se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jedu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nezreli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tj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dok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su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zeleni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, a ne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kad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</a:rPr>
              <a:t>požute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</p:txBody>
      </p:sp>
      <p:pic>
        <p:nvPicPr>
          <p:cNvPr id="4" name="Content Placeholder 3" descr="zs_ZS_kr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3124200"/>
            <a:ext cx="4800600" cy="3600449"/>
          </a:xfrm>
        </p:spPr>
      </p:pic>
      <p:pic>
        <p:nvPicPr>
          <p:cNvPr id="5" name="Picture 4" descr="krastava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981200"/>
            <a:ext cx="3581400" cy="3223260"/>
          </a:xfrm>
          <a:prstGeom prst="rect">
            <a:avLst/>
          </a:prstGeom>
        </p:spPr>
      </p:pic>
      <p:pic>
        <p:nvPicPr>
          <p:cNvPr id="6" name="Picture 5" descr="download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5257800"/>
            <a:ext cx="1938338" cy="14150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676400"/>
            <a:ext cx="6248400" cy="2209800"/>
          </a:xfrm>
        </p:spPr>
        <p:txBody>
          <a:bodyPr>
            <a:noAutofit/>
          </a:bodyPr>
          <a:lstStyle/>
          <a:p>
            <a:r>
              <a:rPr lang="en-US" sz="1600" dirty="0" err="1" smtClean="0"/>
              <a:t>Krastavac</a:t>
            </a:r>
            <a:r>
              <a:rPr lang="en-US" sz="1600" dirty="0" smtClean="0"/>
              <a:t> </a:t>
            </a:r>
            <a:r>
              <a:rPr lang="en-US" sz="1600" dirty="0" err="1" smtClean="0"/>
              <a:t>potiče</a:t>
            </a:r>
            <a:r>
              <a:rPr lang="en-US" sz="1600" dirty="0" smtClean="0"/>
              <a:t> </a:t>
            </a:r>
            <a:r>
              <a:rPr lang="en-US" sz="1600" dirty="0" err="1" smtClean="0"/>
              <a:t>iz</a:t>
            </a:r>
            <a:r>
              <a:rPr lang="en-US" sz="1600" dirty="0" smtClean="0"/>
              <a:t> </a:t>
            </a:r>
            <a:r>
              <a:rPr lang="en-US" sz="1600" dirty="0" err="1" smtClean="0"/>
              <a:t>tropskih</a:t>
            </a:r>
            <a:r>
              <a:rPr lang="en-US" sz="1600" dirty="0" smtClean="0"/>
              <a:t> </a:t>
            </a:r>
            <a:r>
              <a:rPr lang="en-US" sz="1600" dirty="0" err="1" smtClean="0"/>
              <a:t>krajeva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najbolje</a:t>
            </a:r>
            <a:r>
              <a:rPr lang="en-US" sz="1600" dirty="0" smtClean="0"/>
              <a:t> </a:t>
            </a:r>
            <a:r>
              <a:rPr lang="en-US" sz="1600" dirty="0" err="1" smtClean="0"/>
              <a:t>uspeva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temperaturama</a:t>
            </a:r>
            <a:r>
              <a:rPr lang="en-US" sz="1600" dirty="0" smtClean="0"/>
              <a:t> </a:t>
            </a:r>
            <a:r>
              <a:rPr lang="en-US" sz="1600" dirty="0" err="1" smtClean="0"/>
              <a:t>od</a:t>
            </a:r>
            <a:r>
              <a:rPr lang="en-US" sz="1600" dirty="0" smtClean="0"/>
              <a:t> 18-32 </a:t>
            </a:r>
            <a:r>
              <a:rPr lang="en-US" sz="1600" dirty="0" err="1" smtClean="0"/>
              <a:t>stepena</a:t>
            </a:r>
            <a:r>
              <a:rPr lang="en-US" sz="1600" dirty="0" smtClean="0"/>
              <a:t>, </a:t>
            </a:r>
            <a:r>
              <a:rPr lang="en-US" sz="1600" dirty="0" err="1" smtClean="0"/>
              <a:t>ipak</a:t>
            </a:r>
            <a:r>
              <a:rPr lang="en-US" sz="1600" dirty="0" smtClean="0"/>
              <a:t> mu </a:t>
            </a:r>
            <a:r>
              <a:rPr lang="en-US" sz="1600" dirty="0" err="1" smtClean="0"/>
              <a:t>najviše</a:t>
            </a:r>
            <a:r>
              <a:rPr lang="en-US" sz="1600" dirty="0" smtClean="0"/>
              <a:t> </a:t>
            </a:r>
            <a:r>
              <a:rPr lang="en-US" sz="1600" dirty="0" err="1" smtClean="0"/>
              <a:t>odgovara</a:t>
            </a:r>
            <a:r>
              <a:rPr lang="en-US" sz="1600" dirty="0" smtClean="0"/>
              <a:t> </a:t>
            </a:r>
            <a:r>
              <a:rPr lang="en-US" sz="1600" dirty="0" err="1" smtClean="0"/>
              <a:t>temperatura</a:t>
            </a:r>
            <a:r>
              <a:rPr lang="en-US" sz="1600" dirty="0" smtClean="0"/>
              <a:t> </a:t>
            </a:r>
            <a:r>
              <a:rPr lang="en-US" sz="1600" dirty="0" err="1" smtClean="0"/>
              <a:t>od</a:t>
            </a:r>
            <a:r>
              <a:rPr lang="en-US" sz="1600" dirty="0" smtClean="0"/>
              <a:t> </a:t>
            </a:r>
            <a:r>
              <a:rPr lang="en-US" sz="1600" dirty="0" err="1" smtClean="0"/>
              <a:t>oko</a:t>
            </a:r>
            <a:r>
              <a:rPr lang="en-US" sz="1600" dirty="0" smtClean="0"/>
              <a:t> 25 </a:t>
            </a:r>
            <a:r>
              <a:rPr lang="en-US" sz="1600" dirty="0" err="1" smtClean="0"/>
              <a:t>stepeni</a:t>
            </a:r>
            <a:r>
              <a:rPr lang="en-US" sz="1600" dirty="0" smtClean="0"/>
              <a:t> </a:t>
            </a:r>
            <a:r>
              <a:rPr lang="en-US" sz="1600" dirty="0" err="1" smtClean="0"/>
              <a:t>celzijusa</a:t>
            </a:r>
            <a:r>
              <a:rPr lang="en-US" sz="1600" dirty="0" smtClean="0"/>
              <a:t>.</a:t>
            </a:r>
            <a:br>
              <a:rPr lang="en-US" sz="1600" dirty="0" smtClean="0"/>
            </a:br>
            <a:r>
              <a:rPr lang="en-US" sz="1600" dirty="0" err="1" smtClean="0"/>
              <a:t>Seje</a:t>
            </a:r>
            <a:r>
              <a:rPr lang="en-US" sz="1600" dirty="0" smtClean="0"/>
              <a:t> se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otvorene</a:t>
            </a:r>
            <a:r>
              <a:rPr lang="en-US" sz="1600" dirty="0" smtClean="0"/>
              <a:t> </a:t>
            </a:r>
            <a:r>
              <a:rPr lang="en-US" sz="1600" dirty="0" err="1" smtClean="0"/>
              <a:t>površine</a:t>
            </a:r>
            <a:r>
              <a:rPr lang="en-US" sz="1600" dirty="0" smtClean="0"/>
              <a:t> </a:t>
            </a:r>
            <a:r>
              <a:rPr lang="en-US" sz="1600" dirty="0" err="1" smtClean="0"/>
              <a:t>tek</a:t>
            </a:r>
            <a:r>
              <a:rPr lang="en-US" sz="1600" dirty="0" smtClean="0"/>
              <a:t> </a:t>
            </a:r>
            <a:r>
              <a:rPr lang="en-US" sz="1600" dirty="0" err="1" smtClean="0"/>
              <a:t>kad</a:t>
            </a:r>
            <a:r>
              <a:rPr lang="en-US" sz="1600" dirty="0" smtClean="0"/>
              <a:t> se </a:t>
            </a:r>
            <a:r>
              <a:rPr lang="en-US" sz="1600" dirty="0" err="1" smtClean="0"/>
              <a:t>zemljište</a:t>
            </a:r>
            <a:r>
              <a:rPr lang="en-US" sz="1600" dirty="0" smtClean="0"/>
              <a:t> </a:t>
            </a:r>
            <a:r>
              <a:rPr lang="en-US" sz="1600" dirty="0" err="1" smtClean="0"/>
              <a:t>dovoljno</a:t>
            </a:r>
            <a:r>
              <a:rPr lang="en-US" sz="1600" dirty="0" smtClean="0"/>
              <a:t> </a:t>
            </a:r>
            <a:r>
              <a:rPr lang="en-US" sz="1600" dirty="0" err="1" smtClean="0"/>
              <a:t>ugreje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17-18 </a:t>
            </a:r>
            <a:r>
              <a:rPr lang="en-US" sz="1600" dirty="0" err="1" smtClean="0"/>
              <a:t>stepeni</a:t>
            </a:r>
            <a:r>
              <a:rPr lang="en-US" sz="1600" dirty="0" smtClean="0"/>
              <a:t>, a to je </a:t>
            </a:r>
            <a:r>
              <a:rPr lang="en-US" sz="1600" dirty="0" err="1" smtClean="0"/>
              <a:t>tek</a:t>
            </a:r>
            <a:r>
              <a:rPr lang="en-US" sz="1600" dirty="0" smtClean="0"/>
              <a:t> </a:t>
            </a:r>
            <a:r>
              <a:rPr lang="en-US" sz="1600" dirty="0" err="1" smtClean="0"/>
              <a:t>krajem</a:t>
            </a:r>
            <a:r>
              <a:rPr lang="en-US" sz="1600" dirty="0" smtClean="0"/>
              <a:t> </a:t>
            </a:r>
            <a:r>
              <a:rPr lang="en-US" sz="1600" dirty="0" err="1" smtClean="0"/>
              <a:t>aprila</a:t>
            </a:r>
            <a:r>
              <a:rPr lang="en-US" sz="1600" dirty="0" smtClean="0"/>
              <a:t> </a:t>
            </a:r>
            <a:r>
              <a:rPr lang="en-US" sz="1600" dirty="0" err="1" smtClean="0"/>
              <a:t>ili</a:t>
            </a:r>
            <a:r>
              <a:rPr lang="en-US" sz="1600" dirty="0" smtClean="0"/>
              <a:t> </a:t>
            </a:r>
            <a:r>
              <a:rPr lang="en-US" sz="1600" dirty="0" err="1" smtClean="0"/>
              <a:t>početkom</a:t>
            </a:r>
            <a:r>
              <a:rPr lang="en-US" sz="1600" dirty="0" smtClean="0"/>
              <a:t> </a:t>
            </a:r>
            <a:r>
              <a:rPr lang="en-US" sz="1600" dirty="0" err="1" smtClean="0"/>
              <a:t>maja</a:t>
            </a:r>
            <a:r>
              <a:rPr lang="en-US" sz="1600" dirty="0" smtClean="0"/>
              <a:t> </a:t>
            </a:r>
            <a:r>
              <a:rPr lang="en-US" sz="1600" dirty="0" err="1" smtClean="0"/>
              <a:t>meseca</a:t>
            </a:r>
            <a:r>
              <a:rPr lang="en-US" sz="1600" dirty="0" smtClean="0"/>
              <a:t>, u </a:t>
            </a:r>
            <a:r>
              <a:rPr lang="en-US" sz="1600" dirty="0" err="1" smtClean="0"/>
              <a:t>našim</a:t>
            </a:r>
            <a:r>
              <a:rPr lang="en-US" sz="1600" dirty="0" smtClean="0"/>
              <a:t> </a:t>
            </a:r>
            <a:r>
              <a:rPr lang="en-US" sz="1600" dirty="0" err="1" smtClean="0"/>
              <a:t>klimatskim</a:t>
            </a:r>
            <a:r>
              <a:rPr lang="en-US" sz="1600" dirty="0" smtClean="0"/>
              <a:t> </a:t>
            </a:r>
            <a:r>
              <a:rPr lang="en-US" sz="1600" dirty="0" err="1" smtClean="0"/>
              <a:t>uslovima</a:t>
            </a:r>
            <a:r>
              <a:rPr lang="en-US" sz="1600" dirty="0" smtClean="0"/>
              <a:t>. </a:t>
            </a:r>
            <a:r>
              <a:rPr lang="en-US" sz="1600" dirty="0" err="1" smtClean="0"/>
              <a:t>Veoma</a:t>
            </a:r>
            <a:r>
              <a:rPr lang="en-US" sz="1600" dirty="0" smtClean="0"/>
              <a:t> je </a:t>
            </a:r>
            <a:r>
              <a:rPr lang="en-US" sz="1600" dirty="0" err="1" smtClean="0"/>
              <a:t>osetljiv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mrazeve</a:t>
            </a:r>
            <a:r>
              <a:rPr lang="en-US" sz="1600" dirty="0" smtClean="0"/>
              <a:t>, </a:t>
            </a:r>
            <a:r>
              <a:rPr lang="en-US" sz="1600" dirty="0" err="1" smtClean="0"/>
              <a:t>ali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previsoke</a:t>
            </a:r>
            <a:r>
              <a:rPr lang="en-US" sz="1600" dirty="0" smtClean="0"/>
              <a:t> temperature.</a:t>
            </a:r>
            <a:br>
              <a:rPr lang="en-US" sz="1600" dirty="0" smtClean="0"/>
            </a:br>
            <a:r>
              <a:rPr lang="en-US" sz="1600" dirty="0" smtClean="0"/>
              <a:t> </a:t>
            </a:r>
            <a:r>
              <a:rPr lang="en-US" sz="1600" dirty="0" err="1" smtClean="0"/>
              <a:t>Orošavanje</a:t>
            </a:r>
            <a:r>
              <a:rPr lang="en-US" sz="1600" dirty="0" smtClean="0"/>
              <a:t> </a:t>
            </a:r>
            <a:r>
              <a:rPr lang="en-US" sz="1600" dirty="0" err="1" smtClean="0"/>
              <a:t>može</a:t>
            </a:r>
            <a:r>
              <a:rPr lang="en-US" sz="1600" dirty="0" smtClean="0"/>
              <a:t> </a:t>
            </a:r>
            <a:r>
              <a:rPr lang="en-US" sz="1600" dirty="0" err="1" smtClean="0"/>
              <a:t>dovesti</a:t>
            </a:r>
            <a:r>
              <a:rPr lang="en-US" sz="1600" dirty="0" smtClean="0"/>
              <a:t> do </a:t>
            </a:r>
            <a:r>
              <a:rPr lang="en-US" sz="1600" dirty="0" err="1" smtClean="0"/>
              <a:t>bolesti</a:t>
            </a:r>
            <a:r>
              <a:rPr lang="en-US" sz="1600" dirty="0" smtClean="0"/>
              <a:t> </a:t>
            </a:r>
            <a:r>
              <a:rPr lang="en-US" sz="1600" dirty="0" err="1" smtClean="0"/>
              <a:t>biljke</a:t>
            </a:r>
            <a:r>
              <a:rPr lang="en-US" sz="1600" dirty="0" smtClean="0"/>
              <a:t> pa se ne </a:t>
            </a:r>
            <a:r>
              <a:rPr lang="en-US" sz="1600" dirty="0" err="1" smtClean="0"/>
              <a:t>preporučuje</a:t>
            </a:r>
            <a:r>
              <a:rPr lang="en-US" sz="1600" dirty="0" smtClean="0"/>
              <a:t>. </a:t>
            </a:r>
            <a:r>
              <a:rPr lang="en-US" sz="1600" dirty="0" err="1" smtClean="0"/>
              <a:t>Biljku</a:t>
            </a:r>
            <a:r>
              <a:rPr lang="en-US" sz="1600" dirty="0" smtClean="0"/>
              <a:t> </a:t>
            </a:r>
            <a:r>
              <a:rPr lang="en-US" sz="1600" dirty="0" err="1" smtClean="0"/>
              <a:t>treba</a:t>
            </a:r>
            <a:r>
              <a:rPr lang="en-US" sz="1600" dirty="0" smtClean="0"/>
              <a:t> </a:t>
            </a:r>
            <a:r>
              <a:rPr lang="en-US" sz="1600" dirty="0" err="1" smtClean="0"/>
              <a:t>prskati</a:t>
            </a:r>
            <a:r>
              <a:rPr lang="en-US" sz="1600" dirty="0" smtClean="0"/>
              <a:t> </a:t>
            </a:r>
            <a:r>
              <a:rPr lang="en-US" sz="1600" dirty="0" err="1" smtClean="0"/>
              <a:t>protiv</a:t>
            </a:r>
            <a:r>
              <a:rPr lang="en-US" sz="1600" dirty="0" smtClean="0"/>
              <a:t> </a:t>
            </a:r>
            <a:r>
              <a:rPr lang="en-US" sz="1600" dirty="0" err="1" smtClean="0"/>
              <a:t>gljivične</a:t>
            </a:r>
            <a:r>
              <a:rPr lang="en-US" sz="1600" dirty="0" smtClean="0"/>
              <a:t> </a:t>
            </a:r>
            <a:r>
              <a:rPr lang="en-US" sz="1600" dirty="0" err="1" smtClean="0"/>
              <a:t>bolesti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plemenjače</a:t>
            </a:r>
            <a:r>
              <a:rPr lang="en-US" sz="1600" dirty="0" smtClean="0"/>
              <a:t>.</a:t>
            </a:r>
            <a:br>
              <a:rPr lang="en-US" sz="1600" dirty="0" smtClean="0"/>
            </a:br>
            <a:r>
              <a:rPr lang="en-US" sz="1600" dirty="0" err="1" smtClean="0"/>
              <a:t>Krastavac</a:t>
            </a:r>
            <a:r>
              <a:rPr lang="en-US" sz="1600" dirty="0" smtClean="0"/>
              <a:t> </a:t>
            </a:r>
            <a:r>
              <a:rPr lang="en-US" sz="1600" dirty="0" err="1" smtClean="0"/>
              <a:t>nikad</a:t>
            </a:r>
            <a:r>
              <a:rPr lang="en-US" sz="1600" dirty="0" smtClean="0"/>
              <a:t> </a:t>
            </a:r>
            <a:r>
              <a:rPr lang="en-US" sz="1600" dirty="0" err="1" smtClean="0"/>
              <a:t>nemojte</a:t>
            </a:r>
            <a:r>
              <a:rPr lang="en-US" sz="1600" dirty="0" smtClean="0"/>
              <a:t> </a:t>
            </a:r>
            <a:r>
              <a:rPr lang="en-US" sz="1600" dirty="0" err="1" smtClean="0"/>
              <a:t>sejati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istom</a:t>
            </a:r>
            <a:r>
              <a:rPr lang="en-US" sz="1600" dirty="0" smtClean="0"/>
              <a:t> </a:t>
            </a:r>
            <a:r>
              <a:rPr lang="en-US" sz="1600" dirty="0" err="1" smtClean="0"/>
              <a:t>mestu</a:t>
            </a:r>
            <a:r>
              <a:rPr lang="en-US" sz="1600" dirty="0" smtClean="0"/>
              <a:t> bar </a:t>
            </a:r>
            <a:r>
              <a:rPr lang="en-US" sz="1600" dirty="0" err="1" smtClean="0"/>
              <a:t>četiri</a:t>
            </a:r>
            <a:r>
              <a:rPr lang="en-US" sz="1600" dirty="0" smtClean="0"/>
              <a:t> </a:t>
            </a:r>
            <a:r>
              <a:rPr lang="en-US" sz="1600" dirty="0" err="1" smtClean="0"/>
              <a:t>godine</a:t>
            </a:r>
            <a:r>
              <a:rPr lang="en-US" sz="1600" dirty="0" smtClean="0"/>
              <a:t>, </a:t>
            </a:r>
            <a:r>
              <a:rPr lang="en-US" sz="1600" dirty="0" err="1" smtClean="0"/>
              <a:t>dobro</a:t>
            </a:r>
            <a:r>
              <a:rPr lang="en-US" sz="1600" dirty="0" smtClean="0"/>
              <a:t> je </a:t>
            </a:r>
            <a:r>
              <a:rPr lang="en-US" sz="1600" dirty="0" err="1" smtClean="0"/>
              <a:t>mesto</a:t>
            </a:r>
            <a:r>
              <a:rPr lang="en-US" sz="1600" dirty="0" smtClean="0"/>
              <a:t> </a:t>
            </a:r>
            <a:r>
              <a:rPr lang="en-US" sz="1600" dirty="0" err="1" smtClean="0"/>
              <a:t>gde</a:t>
            </a:r>
            <a:r>
              <a:rPr lang="en-US" sz="1600" dirty="0" smtClean="0"/>
              <a:t> </a:t>
            </a:r>
            <a:r>
              <a:rPr lang="en-US" sz="1600" dirty="0" err="1" smtClean="0"/>
              <a:t>su</a:t>
            </a:r>
            <a:r>
              <a:rPr lang="en-US" sz="1600" dirty="0" smtClean="0"/>
              <a:t> </a:t>
            </a:r>
            <a:r>
              <a:rPr lang="en-US" sz="1600" dirty="0" err="1" smtClean="0"/>
              <a:t>prethodne</a:t>
            </a:r>
            <a:r>
              <a:rPr lang="en-US" sz="1600" dirty="0" smtClean="0"/>
              <a:t> </a:t>
            </a:r>
            <a:r>
              <a:rPr lang="en-US" sz="1600" dirty="0" err="1" smtClean="0"/>
              <a:t>godine</a:t>
            </a:r>
            <a:r>
              <a:rPr lang="en-US" sz="1600" dirty="0" smtClean="0"/>
              <a:t> </a:t>
            </a:r>
            <a:r>
              <a:rPr lang="en-US" sz="1600" dirty="0" err="1" smtClean="0"/>
              <a:t>gajene</a:t>
            </a:r>
            <a:r>
              <a:rPr lang="en-US" sz="1600" dirty="0" smtClean="0"/>
              <a:t> </a:t>
            </a:r>
            <a:r>
              <a:rPr lang="en-US" sz="1600" dirty="0" err="1" smtClean="0"/>
              <a:t>mahunarke</a:t>
            </a:r>
            <a:r>
              <a:rPr lang="en-US" sz="1600" dirty="0" smtClean="0"/>
              <a:t>.	</a:t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krastavac-5c5c77c397f831c758ceebac32487cf2_hea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733800"/>
            <a:ext cx="64008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62000" y="152400"/>
            <a:ext cx="7620000" cy="2743200"/>
          </a:xfrm>
        </p:spPr>
        <p:txBody>
          <a:bodyPr>
            <a:noAutofit/>
          </a:bodyPr>
          <a:lstStyle/>
          <a:p>
            <a:pPr algn="ctr"/>
            <a:r>
              <a:rPr lang="en-US" sz="1600" b="1" dirty="0" smtClean="0"/>
              <a:t>TIKVICA (</a:t>
            </a:r>
            <a:r>
              <a:rPr lang="en-US" sz="1600" dirty="0" err="1" smtClean="0"/>
              <a:t>Cucurbita</a:t>
            </a:r>
            <a:r>
              <a:rPr lang="en-US" sz="1600" dirty="0" smtClean="0"/>
              <a:t> sp.)</a:t>
            </a:r>
          </a:p>
          <a:p>
            <a:r>
              <a:rPr lang="en-US" sz="1600" dirty="0" err="1" smtClean="0"/>
              <a:t>Tikve</a:t>
            </a:r>
            <a:r>
              <a:rPr lang="en-US" sz="1600" dirty="0" smtClean="0"/>
              <a:t> </a:t>
            </a:r>
            <a:r>
              <a:rPr lang="en-US" sz="1600" dirty="0" err="1" smtClean="0"/>
              <a:t>spadaju</a:t>
            </a:r>
            <a:r>
              <a:rPr lang="en-US" sz="1600" dirty="0" smtClean="0"/>
              <a:t> u </a:t>
            </a:r>
            <a:r>
              <a:rPr lang="en-US" sz="1600" dirty="0" err="1" smtClean="0"/>
              <a:t>grupu</a:t>
            </a:r>
            <a:r>
              <a:rPr lang="en-US" sz="1600" dirty="0" smtClean="0"/>
              <a:t> </a:t>
            </a:r>
            <a:r>
              <a:rPr lang="en-US" sz="1600" dirty="0" err="1" smtClean="0"/>
              <a:t>vrežastog</a:t>
            </a:r>
            <a:r>
              <a:rPr lang="en-US" sz="1600" dirty="0" smtClean="0"/>
              <a:t> </a:t>
            </a:r>
            <a:r>
              <a:rPr lang="en-US" sz="1600" dirty="0" err="1" smtClean="0"/>
              <a:t>povrća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ima</a:t>
            </a:r>
            <a:r>
              <a:rPr lang="en-US" sz="1600" dirty="0" smtClean="0"/>
              <a:t> </a:t>
            </a:r>
            <a:r>
              <a:rPr lang="en-US" sz="1600" dirty="0" err="1" smtClean="0"/>
              <a:t>ih</a:t>
            </a:r>
            <a:r>
              <a:rPr lang="en-US" sz="1600" dirty="0" smtClean="0"/>
              <a:t> </a:t>
            </a:r>
            <a:r>
              <a:rPr lang="en-US" sz="1600" dirty="0" err="1" smtClean="0"/>
              <a:t>više</a:t>
            </a:r>
            <a:r>
              <a:rPr lang="en-US" sz="1600" dirty="0" smtClean="0"/>
              <a:t> </a:t>
            </a:r>
            <a:r>
              <a:rPr lang="en-US" sz="1600" dirty="0" err="1" smtClean="0"/>
              <a:t>vrsta</a:t>
            </a:r>
            <a:r>
              <a:rPr lang="en-US" sz="1600" dirty="0" smtClean="0"/>
              <a:t>, </a:t>
            </a:r>
            <a:r>
              <a:rPr lang="en-US" sz="1600" dirty="0" err="1" smtClean="0"/>
              <a:t>koje</a:t>
            </a:r>
            <a:r>
              <a:rPr lang="en-US" sz="1600" dirty="0" smtClean="0"/>
              <a:t> se </a:t>
            </a:r>
            <a:r>
              <a:rPr lang="en-US" sz="1600" dirty="0" err="1" smtClean="0"/>
              <a:t>međusobno</a:t>
            </a:r>
            <a:r>
              <a:rPr lang="en-US" sz="1600" dirty="0" smtClean="0"/>
              <a:t> </a:t>
            </a:r>
            <a:r>
              <a:rPr lang="en-US" sz="1600" dirty="0" err="1" smtClean="0"/>
              <a:t>razlikuju</a:t>
            </a:r>
            <a:r>
              <a:rPr lang="en-US" sz="1600" dirty="0" smtClean="0"/>
              <a:t> </a:t>
            </a:r>
            <a:r>
              <a:rPr lang="en-US" sz="1600" dirty="0" err="1" smtClean="0"/>
              <a:t>kako</a:t>
            </a:r>
            <a:r>
              <a:rPr lang="en-US" sz="1600" dirty="0" smtClean="0"/>
              <a:t> </a:t>
            </a:r>
            <a:r>
              <a:rPr lang="en-US" sz="1600" dirty="0" err="1" smtClean="0"/>
              <a:t>po</a:t>
            </a:r>
            <a:r>
              <a:rPr lang="en-US" sz="1600" dirty="0" smtClean="0"/>
              <a:t> </a:t>
            </a:r>
            <a:r>
              <a:rPr lang="en-US" sz="1600" dirty="0" err="1" smtClean="0"/>
              <a:t>morfološkim</a:t>
            </a:r>
            <a:r>
              <a:rPr lang="en-US" sz="1600" dirty="0" smtClean="0"/>
              <a:t> </a:t>
            </a:r>
            <a:r>
              <a:rPr lang="en-US" sz="1600" dirty="0" err="1" smtClean="0"/>
              <a:t>osobinama</a:t>
            </a:r>
            <a:r>
              <a:rPr lang="en-US" sz="1600" dirty="0" smtClean="0"/>
              <a:t> </a:t>
            </a:r>
            <a:r>
              <a:rPr lang="en-US" sz="1600" dirty="0" err="1" smtClean="0"/>
              <a:t>tako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po</a:t>
            </a:r>
            <a:r>
              <a:rPr lang="en-US" sz="1600" dirty="0" smtClean="0"/>
              <a:t> </a:t>
            </a:r>
            <a:r>
              <a:rPr lang="en-US" sz="1600" dirty="0" err="1" smtClean="0"/>
              <a:t>nameni</a:t>
            </a:r>
            <a:r>
              <a:rPr lang="en-US" sz="1600" dirty="0" smtClean="0"/>
              <a:t>. </a:t>
            </a:r>
            <a:r>
              <a:rPr lang="en-US" sz="1600" dirty="0" err="1" smtClean="0"/>
              <a:t>Tikve</a:t>
            </a:r>
            <a:r>
              <a:rPr lang="en-US" sz="1600" dirty="0" smtClean="0"/>
              <a:t> </a:t>
            </a:r>
            <a:r>
              <a:rPr lang="en-US" sz="1600" dirty="0" err="1" smtClean="0"/>
              <a:t>su</a:t>
            </a:r>
            <a:r>
              <a:rPr lang="en-US" sz="1600" dirty="0" smtClean="0"/>
              <a:t> </a:t>
            </a:r>
            <a:r>
              <a:rPr lang="en-US" sz="1600" dirty="0" err="1" smtClean="0"/>
              <a:t>jednogodišnje</a:t>
            </a:r>
            <a:r>
              <a:rPr lang="en-US" sz="1600" dirty="0" smtClean="0"/>
              <a:t> </a:t>
            </a:r>
            <a:r>
              <a:rPr lang="en-US" sz="1600" dirty="0" err="1" smtClean="0"/>
              <a:t>zeljaste</a:t>
            </a:r>
            <a:r>
              <a:rPr lang="en-US" sz="1600" dirty="0" smtClean="0"/>
              <a:t> </a:t>
            </a:r>
            <a:r>
              <a:rPr lang="en-US" sz="1600" dirty="0" err="1" smtClean="0"/>
              <a:t>biljke</a:t>
            </a:r>
            <a:endParaRPr lang="en-US" sz="1600" dirty="0" smtClean="0"/>
          </a:p>
          <a:p>
            <a:r>
              <a:rPr lang="en-US" sz="1600" dirty="0" err="1" smtClean="0"/>
              <a:t>Tikvica</a:t>
            </a:r>
            <a:r>
              <a:rPr lang="en-US" sz="1600" dirty="0" smtClean="0"/>
              <a:t> je </a:t>
            </a:r>
            <a:r>
              <a:rPr lang="en-US" sz="1600" dirty="0" err="1" smtClean="0"/>
              <a:t>žbunasta</a:t>
            </a:r>
            <a:r>
              <a:rPr lang="en-US" sz="1600" dirty="0" smtClean="0"/>
              <a:t> forma </a:t>
            </a:r>
            <a:r>
              <a:rPr lang="en-US" sz="1600" dirty="0" err="1" smtClean="0"/>
              <a:t>obične</a:t>
            </a:r>
            <a:r>
              <a:rPr lang="en-US" sz="1600" dirty="0" smtClean="0"/>
              <a:t> </a:t>
            </a:r>
            <a:r>
              <a:rPr lang="en-US" sz="1600" dirty="0" err="1" smtClean="0"/>
              <a:t>tikve</a:t>
            </a:r>
            <a:r>
              <a:rPr lang="en-US" sz="1600" dirty="0" smtClean="0"/>
              <a:t> </a:t>
            </a:r>
            <a:r>
              <a:rPr lang="en-US" sz="1600" dirty="0" err="1" smtClean="0"/>
              <a:t>kod</a:t>
            </a:r>
            <a:r>
              <a:rPr lang="en-US" sz="1600" dirty="0" smtClean="0"/>
              <a:t> </a:t>
            </a:r>
            <a:r>
              <a:rPr lang="en-US" sz="1600" dirty="0" err="1" smtClean="0"/>
              <a:t>koje</a:t>
            </a:r>
            <a:r>
              <a:rPr lang="en-US" sz="1600" dirty="0" smtClean="0"/>
              <a:t> se </a:t>
            </a:r>
            <a:r>
              <a:rPr lang="en-US" sz="1600" dirty="0" err="1" smtClean="0"/>
              <a:t>koriste</a:t>
            </a:r>
            <a:r>
              <a:rPr lang="en-US" sz="1600" dirty="0" smtClean="0"/>
              <a:t> </a:t>
            </a:r>
            <a:r>
              <a:rPr lang="en-US" sz="1600" dirty="0" err="1" smtClean="0"/>
              <a:t>mladi</a:t>
            </a:r>
            <a:r>
              <a:rPr lang="en-US" sz="1600" dirty="0" smtClean="0"/>
              <a:t> </a:t>
            </a:r>
            <a:r>
              <a:rPr lang="en-US" sz="1600" dirty="0" err="1" smtClean="0"/>
              <a:t>plodovi</a:t>
            </a:r>
            <a:r>
              <a:rPr lang="en-US" sz="1600" dirty="0" smtClean="0"/>
              <a:t> (tip </a:t>
            </a:r>
            <a:r>
              <a:rPr lang="en-US" sz="1600" dirty="0" err="1" smtClean="0"/>
              <a:t>culcini</a:t>
            </a:r>
            <a:r>
              <a:rPr lang="en-US" sz="1600" dirty="0" smtClean="0"/>
              <a:t>). </a:t>
            </a:r>
            <a:r>
              <a:rPr lang="en-US" sz="1600" dirty="0" err="1" smtClean="0"/>
              <a:t>Kod</a:t>
            </a:r>
            <a:r>
              <a:rPr lang="en-US" sz="1600" dirty="0" smtClean="0"/>
              <a:t> </a:t>
            </a:r>
            <a:r>
              <a:rPr lang="en-US" sz="1600" dirty="0" err="1" smtClean="0"/>
              <a:t>nas</a:t>
            </a:r>
            <a:r>
              <a:rPr lang="en-US" sz="1600" dirty="0" smtClean="0"/>
              <a:t> se </a:t>
            </a:r>
            <a:r>
              <a:rPr lang="en-US" sz="1600" dirty="0" err="1" smtClean="0"/>
              <a:t>gaje</a:t>
            </a:r>
            <a:r>
              <a:rPr lang="en-US" sz="1600" dirty="0" smtClean="0"/>
              <a:t> </a:t>
            </a:r>
            <a:r>
              <a:rPr lang="en-US" sz="1600" dirty="0" err="1" smtClean="0"/>
              <a:t>samo</a:t>
            </a:r>
            <a:r>
              <a:rPr lang="en-US" sz="1600" dirty="0" smtClean="0"/>
              <a:t> </a:t>
            </a:r>
            <a:r>
              <a:rPr lang="en-US" sz="1600" dirty="0" err="1" smtClean="0"/>
              <a:t>obične</a:t>
            </a:r>
            <a:r>
              <a:rPr lang="en-US" sz="1600" dirty="0" smtClean="0"/>
              <a:t> </a:t>
            </a:r>
            <a:r>
              <a:rPr lang="en-US" sz="1600" dirty="0" err="1" smtClean="0"/>
              <a:t>povrtarske</a:t>
            </a:r>
            <a:r>
              <a:rPr lang="en-US" sz="1600" dirty="0" smtClean="0"/>
              <a:t> </a:t>
            </a:r>
            <a:r>
              <a:rPr lang="en-US" sz="1600" dirty="0" err="1" smtClean="0"/>
              <a:t>tikvice</a:t>
            </a:r>
            <a:r>
              <a:rPr lang="en-US" sz="1600" dirty="0" smtClean="0"/>
              <a:t> </a:t>
            </a:r>
            <a:r>
              <a:rPr lang="en-US" sz="1600" dirty="0" err="1" smtClean="0"/>
              <a:t>sa</a:t>
            </a:r>
            <a:r>
              <a:rPr lang="en-US" sz="1600" dirty="0" smtClean="0"/>
              <a:t> </a:t>
            </a:r>
            <a:r>
              <a:rPr lang="en-US" sz="1600" dirty="0" err="1" smtClean="0"/>
              <a:t>izduženim</a:t>
            </a:r>
            <a:r>
              <a:rPr lang="en-US" sz="1600" dirty="0" smtClean="0"/>
              <a:t> </a:t>
            </a:r>
            <a:r>
              <a:rPr lang="en-US" sz="1600" dirty="0" err="1" smtClean="0"/>
              <a:t>cilindričnim</a:t>
            </a:r>
            <a:r>
              <a:rPr lang="en-US" sz="1600" dirty="0" smtClean="0"/>
              <a:t> </a:t>
            </a:r>
            <a:r>
              <a:rPr lang="en-US" sz="1600" dirty="0" err="1" smtClean="0"/>
              <a:t>plodovima</a:t>
            </a:r>
            <a:r>
              <a:rPr lang="en-US" sz="1600" dirty="0" smtClean="0"/>
              <a:t>. </a:t>
            </a:r>
            <a:r>
              <a:rPr lang="en-US" sz="1600" dirty="0" err="1" smtClean="0"/>
              <a:t>Patisoni</a:t>
            </a:r>
            <a:r>
              <a:rPr lang="en-US" sz="1600" dirty="0" smtClean="0"/>
              <a:t> se </a:t>
            </a:r>
            <a:r>
              <a:rPr lang="en-US" sz="1600" dirty="0" err="1" smtClean="0"/>
              <a:t>sreću</a:t>
            </a:r>
            <a:r>
              <a:rPr lang="en-US" sz="1600" dirty="0" smtClean="0"/>
              <a:t> </a:t>
            </a:r>
            <a:r>
              <a:rPr lang="en-US" sz="1600" dirty="0" err="1" smtClean="0"/>
              <a:t>sporadično</a:t>
            </a:r>
            <a:r>
              <a:rPr lang="en-US" sz="1600" dirty="0" smtClean="0"/>
              <a:t>. </a:t>
            </a:r>
            <a:r>
              <a:rPr lang="en-US" sz="1600" dirty="0" err="1" smtClean="0"/>
              <a:t>Tek</a:t>
            </a:r>
            <a:r>
              <a:rPr lang="en-US" sz="1600" dirty="0" smtClean="0"/>
              <a:t> u </a:t>
            </a:r>
            <a:r>
              <a:rPr lang="en-US" sz="1600" dirty="0" err="1" smtClean="0"/>
              <a:t>novije</a:t>
            </a:r>
            <a:r>
              <a:rPr lang="en-US" sz="1600" dirty="0" smtClean="0"/>
              <a:t> </a:t>
            </a:r>
            <a:r>
              <a:rPr lang="en-US" sz="1600" dirty="0" err="1" smtClean="0"/>
              <a:t>vreme</a:t>
            </a:r>
            <a:r>
              <a:rPr lang="en-US" sz="1600" dirty="0" smtClean="0"/>
              <a:t> </a:t>
            </a:r>
            <a:r>
              <a:rPr lang="en-US" sz="1600" dirty="0" err="1" smtClean="0"/>
              <a:t>počinju</a:t>
            </a:r>
            <a:r>
              <a:rPr lang="en-US" sz="1600" dirty="0" smtClean="0"/>
              <a:t> </a:t>
            </a:r>
            <a:r>
              <a:rPr lang="en-US" sz="1600" dirty="0" err="1" smtClean="0"/>
              <a:t>da</a:t>
            </a:r>
            <a:r>
              <a:rPr lang="en-US" sz="1600" dirty="0" smtClean="0"/>
              <a:t> se </a:t>
            </a:r>
            <a:r>
              <a:rPr lang="en-US" sz="1600" dirty="0" err="1" smtClean="0"/>
              <a:t>gaje</a:t>
            </a:r>
            <a:r>
              <a:rPr lang="en-US" sz="1600" dirty="0" smtClean="0"/>
              <a:t> </a:t>
            </a:r>
            <a:r>
              <a:rPr lang="en-US" sz="1600" dirty="0" err="1" smtClean="0"/>
              <a:t>kao</a:t>
            </a:r>
            <a:r>
              <a:rPr lang="en-US" sz="1600" dirty="0" smtClean="0"/>
              <a:t> </a:t>
            </a:r>
            <a:r>
              <a:rPr lang="en-US" sz="1600" dirty="0" err="1" smtClean="0"/>
              <a:t>povrće</a:t>
            </a:r>
            <a:r>
              <a:rPr lang="en-US" sz="1600" dirty="0" smtClean="0"/>
              <a:t>. </a:t>
            </a:r>
            <a:r>
              <a:rPr lang="en-US" sz="1600" dirty="0" err="1" smtClean="0"/>
              <a:t>Treći</a:t>
            </a:r>
            <a:r>
              <a:rPr lang="en-US" sz="1600" dirty="0" smtClean="0"/>
              <a:t> </a:t>
            </a:r>
            <a:r>
              <a:rPr lang="en-US" sz="1600" dirty="0" err="1" smtClean="0"/>
              <a:t>varijetet</a:t>
            </a:r>
            <a:r>
              <a:rPr lang="en-US" sz="1600" dirty="0" smtClean="0"/>
              <a:t> </a:t>
            </a:r>
            <a:r>
              <a:rPr lang="en-US" sz="1600" dirty="0" err="1" smtClean="0"/>
              <a:t>tikvica</a:t>
            </a:r>
            <a:r>
              <a:rPr lang="en-US" sz="1600" dirty="0" smtClean="0"/>
              <a:t>, </a:t>
            </a:r>
            <a:r>
              <a:rPr lang="en-US" sz="1600" dirty="0" err="1" smtClean="0"/>
              <a:t>tzv</a:t>
            </a:r>
            <a:r>
              <a:rPr lang="en-US" sz="1600" dirty="0" smtClean="0"/>
              <a:t>. </a:t>
            </a:r>
            <a:r>
              <a:rPr lang="en-US" sz="1600" dirty="0" err="1" smtClean="0"/>
              <a:t>krivošije</a:t>
            </a:r>
            <a:r>
              <a:rPr lang="en-US" sz="1600" dirty="0" smtClean="0"/>
              <a:t>, </a:t>
            </a:r>
            <a:r>
              <a:rPr lang="en-US" sz="1600" dirty="0" err="1" smtClean="0"/>
              <a:t>čiji</a:t>
            </a:r>
            <a:r>
              <a:rPr lang="en-US" sz="1600" dirty="0" smtClean="0"/>
              <a:t> </a:t>
            </a:r>
            <a:r>
              <a:rPr lang="en-US" sz="1600" dirty="0" err="1" smtClean="0"/>
              <a:t>su</a:t>
            </a:r>
            <a:r>
              <a:rPr lang="en-US" sz="1600" dirty="0" smtClean="0"/>
              <a:t> </a:t>
            </a:r>
            <a:r>
              <a:rPr lang="en-US" sz="1600" dirty="0" err="1" smtClean="0"/>
              <a:t>plodovi</a:t>
            </a:r>
            <a:r>
              <a:rPr lang="en-US" sz="1600" dirty="0" smtClean="0"/>
              <a:t> </a:t>
            </a:r>
            <a:r>
              <a:rPr lang="en-US" sz="1600" dirty="0" err="1" smtClean="0"/>
              <a:t>nalik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topuz</a:t>
            </a:r>
            <a:r>
              <a:rPr lang="en-US" sz="1600" dirty="0" smtClean="0"/>
              <a:t> </a:t>
            </a:r>
            <a:r>
              <a:rPr lang="en-US" sz="1600" dirty="0" err="1" smtClean="0"/>
              <a:t>sa</a:t>
            </a:r>
            <a:r>
              <a:rPr lang="en-US" sz="1600" dirty="0" smtClean="0"/>
              <a:t> </a:t>
            </a:r>
            <a:r>
              <a:rPr lang="en-US" sz="1600" dirty="0" err="1" smtClean="0"/>
              <a:t>izvijenom</a:t>
            </a:r>
            <a:r>
              <a:rPr lang="en-US" sz="1600" dirty="0" smtClean="0"/>
              <a:t> </a:t>
            </a:r>
            <a:r>
              <a:rPr lang="en-US" sz="1600" dirty="0" err="1" smtClean="0"/>
              <a:t>drškom</a:t>
            </a:r>
            <a:r>
              <a:rPr lang="en-US" sz="1600" dirty="0" smtClean="0"/>
              <a:t>.</a:t>
            </a:r>
          </a:p>
          <a:p>
            <a:endParaRPr lang="en-US" sz="1600" dirty="0"/>
          </a:p>
        </p:txBody>
      </p:sp>
      <p:pic>
        <p:nvPicPr>
          <p:cNvPr id="5" name="Content Placeholder 4" descr="30230_corba-od-tikvica-TSH_Blog_IMage_Zucchini_shutterstock_57655615_iff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38200" y="2971800"/>
            <a:ext cx="6934200" cy="38862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118</TotalTime>
  <Words>485</Words>
  <Application>Microsoft Office PowerPoint</Application>
  <PresentationFormat>On-screen Show (4:3)</PresentationFormat>
  <Paragraphs>30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Oriel</vt:lpstr>
      <vt:lpstr>Paradajz          </vt:lpstr>
      <vt:lpstr>Slide 2</vt:lpstr>
      <vt:lpstr>Slide 3</vt:lpstr>
      <vt:lpstr>PROIZVODNJA Paradajz je biljka sa izrazitim potrebama za svetlošću. Za neprekidan razvoj i rast plodova neophodna je minimalna količina svetlosti. Pri većem intenzitetu svetlosti, bez obzira na dužinu dana, cvetanje je ranije. Paradajz je biljka veoma otporna na nedostatak vode, i veoma uspešno koristi vodu iz dubina zemlje. Za uspešan razvoj biljke neophodna je relativno niska vlažnost vazduha. </vt:lpstr>
      <vt:lpstr>Za uspešan uzgoj paradajza u plastenicima od presudnog značaja je korisćenje dobro odnegovanog i kvalitetnog rasada. Paradajz se u prostoru zastićenom plastenikom proizvodi iz rasada, a sam rok sadnje je uslovljen mogućnošću zagrevanja samog plastenika, i njegovom konstrukcijom. Kod proizvodnje paradajza u plastenicima, vreme setve se odreduje prema vremenu rasađivanja. Rasad se najčesce sadi kada je star od 50 do 75 dana. </vt:lpstr>
      <vt:lpstr>Krastavac  (Cucumis sativus)</vt:lpstr>
      <vt:lpstr>Opis: To je jednogodišnja biljka ležeće, čekinjaste stabljike. Hrapavi listovi na dugim peteljkama šiljasto su prstasti i nejednako nazubljeni. Cvetovi su tamnožuti. Plod je duguljastog oblika, nezreo ima bradavice i zelen je, a zreo je gladak i požuti. Žućkasto-bele semenke ploda na jednom su kraju zašiljene. Sadrži: Belančevine, šećer, mineralne soli, vitamine: A (karoten), BJ i C, zatim adenin, arginin, trigonelin, pektin, neke encime i jednu tvar sličnu inzulinu. Bere se: Celo leto i u početku jeseni. Plodovi se jedu nezreli, tj. dok su zeleni, a ne kad požute. </vt:lpstr>
      <vt:lpstr>Krastavac potiče iz tropskih krajeva i najbolje uspeva na temperaturama od 18-32 stepena, ipak mu najviše odgovara temperatura od oko 25 stepeni celzijusa. Seje se na otvorene površine tek kad se zemljište dovoljno ugreje na 17-18 stepeni, a to je tek krajem aprila ili početkom maja meseca, u našim klimatskim uslovima. Veoma je osetljiv na mrazeve, ali i na previsoke temperature.  Orošavanje može dovesti do bolesti biljke pa se ne preporučuje. Biljku treba prskati protiv gljivične bolesti i plemenjače. Krastavac nikad nemojte sejati na istom mestu bar četiri godine, dobro je mesto gde su prethodne godine gajene mahunarke.  </vt:lpstr>
      <vt:lpstr>Slide 9</vt:lpstr>
      <vt:lpstr>Slide 10</vt:lpstr>
      <vt:lpstr>Tikvice su iz iste porodice kao lubenica i krastavac. U kulinarstvu se najčešće pripremaju kao varivo, u supama i čorbama, punjene, pečene na roštilju, kuvane na pari, u salatama, a koriste se čak i u pripremi pita i kolača. </vt:lpstr>
      <vt:lpstr>Hranljivi sastojci iz tikvica imaju brojna povoljna dejstva na zdravlje: magnezijum pomaže u snižavanju pritiska, vitamini C i A sprečavaju razvoj ateroskleroze, hranljiva vlakna utiču na snižavanje holesterola, kao i na čišćenje toksina iz debelog creva. Tikvice su dobar izvor vitamina C i A, mangana, kalijuma, bakra, magnezijuma, fosfora, selena, hranljivih vlakana, folata, riboflavina.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Paradajz          </dc:title>
  <dc:creator>win 7</dc:creator>
  <cp:lastModifiedBy>win 7</cp:lastModifiedBy>
  <cp:revision>2</cp:revision>
  <dcterms:created xsi:type="dcterms:W3CDTF">2014-05-15T11:55:45Z</dcterms:created>
  <dcterms:modified xsi:type="dcterms:W3CDTF">2014-05-15T13:56:46Z</dcterms:modified>
</cp:coreProperties>
</file>